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4" r:id="rId15"/>
    <p:sldId id="265" r:id="rId16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4.xml"/><Relationship Id="rId4" Type="http://schemas.openxmlformats.org/officeDocument/2006/relationships/slide" Target="slides/slide5.xml"/><Relationship Id="rId5" Type="http://schemas.openxmlformats.org/officeDocument/2006/relationships/slide" Target="slides/slide6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slide" Target="slides/slide2.xml"/><Relationship Id="rId16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03D00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003D00"/>
                </a:solidFill>
                <a:latin typeface="Calibri"/>
              </a:rPr>
              <a:t>CAPEX vs. rezultat anual la capacitate maximă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CAPEX (mil. EUR)</c:v>
                </c:pt>
              </c:strCache>
            </c:strRef>
          </c:tx>
          <c:spPr>
            <a:solidFill>
              <a:srgbClr val="005E00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Componenta A</c:v>
                </c:pt>
                <c:pt idx="1">
                  <c:v>Componenta B</c:v>
                </c:pt>
                <c:pt idx="2">
                  <c:v>Combinat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</c:v>
                </c:pt>
                <c:pt idx="1">
                  <c:v>2.25</c:v>
                </c:pt>
                <c:pt idx="2">
                  <c:v>2.4500000000000002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B-49A0-AF34-060FB01D77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Rezultat/EBITDA (mil. EUR)</c:v>
                </c:pt>
              </c:strCache>
            </c:strRef>
          </c:tx>
          <c:spPr>
            <a:solidFill>
              <a:srgbClr val="B5651D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A1A1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Componenta A</c:v>
                </c:pt>
                <c:pt idx="1">
                  <c:v>Componenta B</c:v>
                </c:pt>
                <c:pt idx="2">
                  <c:v>Combinat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0.28000000000000003</c:v>
                </c:pt>
                <c:pt idx="1">
                  <c:v>1.2</c:v>
                </c:pt>
                <c:pt idx="2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EB-49A0-AF34-060FB01D778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5E5E5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595959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595959"/>
                    </a:solidFill>
                    <a:latin typeface="Arial"/>
                  </a:rPr>
                  <a:t>mil. EUR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9522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3D00"/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9D8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OPPORTUNITY  |  REPUBLIC OF MOLDOVA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10515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BUCOVĂȚ MULTIMODAL</a:t>
            </a:r>
            <a:endParaRPr lang="en-US" sz="4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INDUSTRIAL &amp; LOGISTICS HUB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03320"/>
            <a:ext cx="9326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7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10.5 ha brownfield platform: rail-road terminal for construction materials + rapeseed processing (crude oil and meal)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251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Bucovăț, Strășeni district, Republic of Moldova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5074920"/>
            <a:ext cx="2514600" cy="1234440"/>
          </a:xfrm>
          <a:prstGeom prst="roundRect">
            <a:avLst>
              <a:gd name="adj" fmla="val 5926"/>
            </a:avLst>
          </a:prstGeom>
          <a:solidFill>
            <a:srgbClr val="0A5C0A"/>
          </a:solidFill>
          <a:ln w="12700">
            <a:solidFill>
              <a:srgbClr val="1E7A1E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960120" y="519379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~€2.45 mil.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574243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FE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CAPEX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566160" y="5074920"/>
            <a:ext cx="2514600" cy="1234440"/>
          </a:xfrm>
          <a:prstGeom prst="roundRect">
            <a:avLst>
              <a:gd name="adj" fmla="val 5926"/>
            </a:avLst>
          </a:prstGeom>
          <a:solidFill>
            <a:srgbClr val="0A5C0A"/>
          </a:solidFill>
          <a:ln w="12700">
            <a:solidFill>
              <a:srgbClr val="1E7A1E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703320" y="519379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ha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3703320" y="574243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FE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309360" y="5074920"/>
            <a:ext cx="2514600" cy="1234440"/>
          </a:xfrm>
          <a:prstGeom prst="roundRect">
            <a:avLst>
              <a:gd name="adj" fmla="val 5926"/>
            </a:avLst>
          </a:prstGeom>
          <a:solidFill>
            <a:srgbClr val="0A5C0A"/>
          </a:solidFill>
          <a:ln w="12700">
            <a:solidFill>
              <a:srgbClr val="1E7A1E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446520" y="519379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~€1.4–1.6 mil./yr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446520" y="574243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FE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result at capacity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052560" y="5074920"/>
            <a:ext cx="2514600" cy="1234440"/>
          </a:xfrm>
          <a:prstGeom prst="roundRect">
            <a:avLst>
              <a:gd name="adj" fmla="val 5926"/>
            </a:avLst>
          </a:prstGeom>
          <a:solidFill>
            <a:srgbClr val="0A5C0A"/>
          </a:solidFill>
          <a:ln w="12700">
            <a:solidFill>
              <a:srgbClr val="1E7A1E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9189720" y="5193792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Brownfield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9189720" y="574243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BFE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type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003D00"/>
                </a:solidFill>
                <a:latin typeface="Cambria"/>
              </a:rPr>
              <a:t>The Site in Pictures (1/2)</a:t>
            </a:r>
          </a:p>
        </p:txBody>
      </p:sp>
      <p:pic>
        <p:nvPicPr>
          <p:cNvPr id="4" name="Picture 3" descr="f74e91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34440"/>
            <a:ext cx="3576320" cy="3291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4553712"/>
            <a:ext cx="3576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 i="1">
                <a:solidFill>
                  <a:srgbClr val="595959"/>
                </a:solidFill>
                <a:latin typeface="Calibri"/>
              </a:rPr>
              <a:t>General view of the platform — ponds, buildings and internal railway</a:t>
            </a:r>
          </a:p>
        </p:txBody>
      </p:sp>
      <p:pic>
        <p:nvPicPr>
          <p:cNvPr id="6" name="Picture 5" descr="da80125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840" y="1234440"/>
            <a:ext cx="3576320" cy="3291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07840" y="4553712"/>
            <a:ext cx="3576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 i="1">
                <a:solidFill>
                  <a:srgbClr val="595959"/>
                </a:solidFill>
                <a:latin typeface="Calibri"/>
              </a:rPr>
              <a:t>Existing industrial warehouses, adjacent to the rail line</a:t>
            </a:r>
          </a:p>
        </p:txBody>
      </p:sp>
      <p:pic>
        <p:nvPicPr>
          <p:cNvPr id="8" name="Picture 7" descr="91ba40a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760" y="1234440"/>
            <a:ext cx="3576320" cy="3291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12760" y="4553712"/>
            <a:ext cx="3576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 i="1">
                <a:solidFill>
                  <a:srgbClr val="595959"/>
                </a:solidFill>
                <a:latin typeface="Calibri"/>
              </a:rPr>
              <a:t>Concrete platform and technology area — existing installations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583680"/>
            <a:ext cx="8686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8A9A8A"/>
                </a:solidFill>
                <a:latin typeface="Calibri"/>
              </a:rPr>
              <a:t>Bucovăț Multimodal Industrial &amp; Logistics Hub  |  Preliminary Investment Profile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69040" y="658368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8A9A8A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003D00"/>
                </a:solidFill>
                <a:latin typeface="Cambria"/>
              </a:rPr>
              <a:t>The Site in Pictures (2/2)</a:t>
            </a:r>
          </a:p>
        </p:txBody>
      </p:sp>
      <p:pic>
        <p:nvPicPr>
          <p:cNvPr id="4" name="Picture 3" descr="e9db8a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34440"/>
            <a:ext cx="3576320" cy="3291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4553712"/>
            <a:ext cx="3576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 i="1">
                <a:solidFill>
                  <a:srgbClr val="595959"/>
                </a:solidFill>
                <a:latin typeface="Calibri"/>
              </a:rPr>
              <a:t>The site in relation to the town and the rail network</a:t>
            </a:r>
          </a:p>
        </p:txBody>
      </p:sp>
      <p:pic>
        <p:nvPicPr>
          <p:cNvPr id="6" name="Picture 5" descr="941dc97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840" y="1234440"/>
            <a:ext cx="3576320" cy="3291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07840" y="4553712"/>
            <a:ext cx="3576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 i="1">
                <a:solidFill>
                  <a:srgbClr val="595959"/>
                </a:solidFill>
                <a:latin typeface="Calibri"/>
              </a:rPr>
              <a:t>Overview — agricultural context and road access</a:t>
            </a:r>
          </a:p>
        </p:txBody>
      </p:sp>
      <p:pic>
        <p:nvPicPr>
          <p:cNvPr id="8" name="Picture 7" descr="9d27ce7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760" y="1234440"/>
            <a:ext cx="3576320" cy="3291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12760" y="4553712"/>
            <a:ext cx="35763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 i="1">
                <a:solidFill>
                  <a:srgbClr val="595959"/>
                </a:solidFill>
                <a:latin typeface="Calibri"/>
              </a:rPr>
              <a:t>Ponds, farmland and the industrial platform — panoramic view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583680"/>
            <a:ext cx="8686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8A9A8A"/>
                </a:solidFill>
                <a:latin typeface="Calibri"/>
              </a:rPr>
              <a:t>Bucovăț Multimodal Industrial &amp; Logistics Hub  |  Preliminary Investment Profile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69040" y="6583680"/>
            <a:ext cx="411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8A9A8A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Opportunity Summary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6309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single existing 10.5 ha industrial platform, two complementary brownfield components, developed by Global Grain Solutions SRL on distinct zones of the same site — with no physical overlap or competition for resources.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423160"/>
            <a:ext cx="3063240" cy="3566160"/>
          </a:xfrm>
          <a:prstGeom prst="roundRect">
            <a:avLst>
              <a:gd name="adj" fmla="val 2388"/>
            </a:avLst>
          </a:prstGeom>
          <a:solidFill>
            <a:srgbClr val="EAF4F1"/>
          </a:solidFill>
          <a:ln w="15875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77240" y="2624328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 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926080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Rail-road terminal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474720"/>
            <a:ext cx="26060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150,000 t/yr  </a:t>
            </a: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capacity (gradual ramp-up)
</a:t>
            </a:r>
            <a:r>
              <a:rPr lang="en-US" sz="125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~€195,000  </a:t>
            </a: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
</a:t>
            </a:r>
            <a:r>
              <a:rPr lang="en-US" sz="125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~€279,000/yr  </a:t>
            </a: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at capacity (~67% margin)
</a:t>
            </a:r>
            <a:r>
              <a:rPr lang="en-US" sz="125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~1.5–2 years  </a:t>
            </a: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payback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931920" y="2423160"/>
            <a:ext cx="3063240" cy="3566160"/>
          </a:xfrm>
          <a:prstGeom prst="roundRect">
            <a:avLst>
              <a:gd name="adj" fmla="val 2388"/>
            </a:avLst>
          </a:prstGeom>
          <a:solidFill>
            <a:srgbClr val="FCE9E2"/>
          </a:solidFill>
          <a:ln w="15875">
            <a:solidFill>
              <a:srgbClr val="B5651D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4160520" y="2624328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 B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160520" y="2926080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Rapeseed processing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160520" y="3474720"/>
            <a:ext cx="26060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29,700 t/yr  </a:t>
            </a: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(90 t/day)
</a:t>
            </a:r>
            <a:r>
              <a:rPr lang="en-US" sz="125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~€2.25 mil.  </a:t>
            </a: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 (range €1.7–2.5 mil.)
</a:t>
            </a:r>
            <a:r>
              <a:rPr lang="en-US" sz="125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~€1.1–1.3 mil./yr  </a:t>
            </a: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at capacity
</a:t>
            </a:r>
            <a:r>
              <a:rPr lang="en-US" sz="125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€1.5–2.0 mil.  </a:t>
            </a: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capital required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7360920" y="2423160"/>
            <a:ext cx="43708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TOGETHER?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60920" y="2944368"/>
            <a:ext cx="109728" cy="109728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616952" y="2825496"/>
            <a:ext cx="409651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components do not overlap physically — A uses the concrete platform and the railway; B uses the existing industrial building.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360920" y="3995928"/>
            <a:ext cx="109728" cy="109728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616952" y="3877056"/>
            <a:ext cx="409651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Combined, total CAPEX (~€2.45 mil.) comfortably exceeds the minimum eligibility threshold.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360920" y="5047488"/>
            <a:ext cx="109728" cy="109728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616952" y="4928616"/>
            <a:ext cx="409651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Diversifies the platform's revenue sources and makes full use of the whole asset (land, power, solar).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 Multimodal Industrial &amp; Logistics Hub  |  Preliminary Investment Profile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00232" y="647395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Rationale — Why Now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064240" cy="987552"/>
          </a:xfrm>
          <a:prstGeom prst="rect">
            <a:avLst/>
          </a:prstGeom>
          <a:solidFill>
            <a:srgbClr val="EAF4F1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325880"/>
            <a:ext cx="26517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infrastructure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3520440" y="1325880"/>
            <a:ext cx="5029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1,500 m² building, former oilseed processing; ~980 m of internal railway; 9,000 m² concrete platform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1325880"/>
            <a:ext cx="2788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 concentrated on technology, not construction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2295144"/>
            <a:ext cx="11064240" cy="987552"/>
          </a:xfrm>
          <a:prstGeom prst="rect">
            <a:avLst/>
          </a:prstGeom>
          <a:solidFill>
            <a:srgbClr val="FFFFFF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31520" y="2386584"/>
            <a:ext cx="26517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corridors under development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386584"/>
            <a:ext cx="5029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 Chișinău–Ungheni–Romania, Unirii Bridge, A8 Motorway, Chișinău–Ungheni rail corridor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8686800" y="2386584"/>
            <a:ext cx="2788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strategic positioning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3355848"/>
            <a:ext cx="11064240" cy="987552"/>
          </a:xfrm>
          <a:prstGeom prst="rect">
            <a:avLst/>
          </a:prstGeom>
          <a:solidFill>
            <a:srgbClr val="EAF4F1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3447288"/>
            <a:ext cx="26517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for construction materials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3520440" y="3447288"/>
            <a:ext cx="5029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sector, supported by public infrastructure projects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8686800" y="3447288"/>
            <a:ext cx="2788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base for component 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416552"/>
            <a:ext cx="11064240" cy="987552"/>
          </a:xfrm>
          <a:prstGeom prst="rect">
            <a:avLst/>
          </a:prstGeom>
          <a:solidFill>
            <a:srgbClr val="FFFFFF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1520" y="4507992"/>
            <a:ext cx="26517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Oilseed agricultural base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3520440" y="4507992"/>
            <a:ext cx="5029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rapeseed from domestic and regional production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8686800" y="4507992"/>
            <a:ext cx="2788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Feedstock for component B, to be confirmed contractually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5477256"/>
            <a:ext cx="11064240" cy="987552"/>
          </a:xfrm>
          <a:prstGeom prst="rect">
            <a:avLst/>
          </a:prstGeom>
          <a:solidFill>
            <a:srgbClr val="EAF4F1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5568696"/>
            <a:ext cx="26517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3520440" y="5568696"/>
            <a:ext cx="5029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~750 kW available power + 532 kW photovoltaic project, permits already obtained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8686800" y="5568696"/>
            <a:ext cx="27889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the energy cost for both components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 Multimodal Industrial &amp; Logistics Hub  |  Preliminary Investment Profile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000232" y="647395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Operating Model by Component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 A — TERMINAL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EAF4F1"/>
          </a:solidFill>
          <a:ln w="15875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03504" y="169164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Ukraine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(feedstock)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240280" y="2135124"/>
            <a:ext cx="164592" cy="164592"/>
          </a:xfrm>
          <a:prstGeom prst="rightArrow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404872" y="169164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EAF4F1"/>
          </a:solidFill>
          <a:ln w="15875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459736" y="169164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rail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096512" y="2135124"/>
            <a:ext cx="164592" cy="164592"/>
          </a:xfrm>
          <a:prstGeom prst="rightArrow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261104" y="169164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EAF4F1"/>
          </a:solidFill>
          <a:ln w="15875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315968" y="169164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unloading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952744" y="2135124"/>
            <a:ext cx="164592" cy="164592"/>
          </a:xfrm>
          <a:prstGeom prst="rightArrow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6117336" y="169164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EAF4F1"/>
          </a:solidFill>
          <a:ln w="15875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172200" y="169164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9,000 m² platform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808976" y="2135124"/>
            <a:ext cx="164592" cy="164592"/>
          </a:xfrm>
          <a:prstGeom prst="rightArrow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973568" y="169164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EAF4F1"/>
          </a:solidFill>
          <a:ln w="15875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8028432" y="169164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9665208" y="2135124"/>
            <a:ext cx="164592" cy="164592"/>
          </a:xfrm>
          <a:prstGeom prst="rightArrow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9829800" y="169164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EAF4F1"/>
          </a:solidFill>
          <a:ln w="15875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9884664" y="169164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user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1546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 B — RAPESEED PROCESSING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361188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FCE9E2"/>
          </a:solidFill>
          <a:ln w="15875">
            <a:solidFill>
              <a:srgbClr val="B5651D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03504" y="361188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Reception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rapeseed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240280" y="4055364"/>
            <a:ext cx="164592" cy="164592"/>
          </a:xfrm>
          <a:prstGeom prst="rightArrow">
            <a:avLst/>
          </a:prstGeom>
          <a:solidFill>
            <a:srgbClr val="B5651D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2404872" y="361188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FCE9E2"/>
          </a:solidFill>
          <a:ln w="15875">
            <a:solidFill>
              <a:srgbClr val="B5651D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2459736" y="361188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Cleaning /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drying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096512" y="4055364"/>
            <a:ext cx="164592" cy="164592"/>
          </a:xfrm>
          <a:prstGeom prst="rightArrow">
            <a:avLst/>
          </a:prstGeom>
          <a:solidFill>
            <a:srgbClr val="B5651D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4261104" y="361188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FCE9E2"/>
          </a:solidFill>
          <a:ln w="15875">
            <a:solidFill>
              <a:srgbClr val="B5651D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4315968" y="361188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Pressing /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solvent extraction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952744" y="4055364"/>
            <a:ext cx="164592" cy="164592"/>
          </a:xfrm>
          <a:prstGeom prst="rightArrow">
            <a:avLst/>
          </a:prstGeom>
          <a:solidFill>
            <a:srgbClr val="B5651D"/>
          </a:solidFill>
          <a:ln/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117336" y="361188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FCE9E2"/>
          </a:solidFill>
          <a:ln w="15875">
            <a:solidFill>
              <a:srgbClr val="B5651D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6172200" y="361188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Filtering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(crude oil)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808976" y="4055364"/>
            <a:ext cx="164592" cy="164592"/>
          </a:xfrm>
          <a:prstGeom prst="rightArrow">
            <a:avLst/>
          </a:prstGeom>
          <a:solidFill>
            <a:srgbClr val="B5651D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973568" y="361188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FCE9E2"/>
          </a:solidFill>
          <a:ln w="15875">
            <a:solidFill>
              <a:srgbClr val="B5651D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8028432" y="361188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Desolventizing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(meal)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9665208" y="4055364"/>
            <a:ext cx="164592" cy="164592"/>
          </a:xfrm>
          <a:prstGeom prst="rightArrow">
            <a:avLst/>
          </a:prstGeom>
          <a:solidFill>
            <a:srgbClr val="B5651D"/>
          </a:solidFill>
          <a:ln/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9829800" y="3611880"/>
            <a:ext cx="1691640" cy="1051560"/>
          </a:xfrm>
          <a:prstGeom prst="roundRect">
            <a:avLst>
              <a:gd name="adj" fmla="val 6087"/>
            </a:avLst>
          </a:prstGeom>
          <a:solidFill>
            <a:srgbClr val="FCE9E2"/>
          </a:solidFill>
          <a:ln w="15875">
            <a:solidFill>
              <a:srgbClr val="B5651D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9884664" y="3611880"/>
            <a:ext cx="1581912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</a:t>
            </a:r>
            <a:endParaRPr lang="en-US" sz="105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/ RO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548640" y="5257800"/>
            <a:ext cx="1042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flows operate independently, in distinct zones of the platform, but share common utilities (power, road and rail access) — reducing the shared fixed costs of the hub.</a:t>
            </a:r>
            <a:endParaRPr lang="en-US" sz="1250" dirty="0"/>
          </a:p>
        </p:txBody>
      </p:sp>
      <p:sp>
        <p:nvSpPr>
          <p:cNvPr id="40" name="Text 38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 Multimodal Industrial &amp; Logistics Hub  |  Preliminary Investment Profile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11000232" y="647395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Market and Demand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064240" cy="457200"/>
          </a:xfrm>
          <a:prstGeom prst="rect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2344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206240" y="123444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Possible role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8138160" y="12344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1691640"/>
            <a:ext cx="11064240" cy="777240"/>
          </a:xfrm>
          <a:prstGeom prst="rect">
            <a:avLst/>
          </a:prstGeom>
          <a:solidFill>
            <a:srgbClr val="EAF4F1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31520" y="1746504"/>
            <a:ext cx="32918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materials — domestic customers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4206240" y="1746504"/>
            <a:ext cx="37490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companies, infrastructure contractors, concrete producers, asphalt plants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8138160" y="1746504"/>
            <a:ext cx="32918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preliminary commercial agreements, minimum two anchor customers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2523744"/>
            <a:ext cx="110642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2578608"/>
            <a:ext cx="32918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Crude rapeseed oil — EU export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4206240" y="2578608"/>
            <a:ext cx="37490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Romania, Bulgaria, EU, biodiesel/HVO industry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8138160" y="2578608"/>
            <a:ext cx="32918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 Constanța reference price; netback to Bucovăț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3355848"/>
            <a:ext cx="11064240" cy="777240"/>
          </a:xfrm>
          <a:prstGeom prst="rect">
            <a:avLst/>
          </a:prstGeom>
          <a:solidFill>
            <a:srgbClr val="EAF4F1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1520" y="3410712"/>
            <a:ext cx="32918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Rapeseed meal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206240" y="3410712"/>
            <a:ext cx="37490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domestic market (feed industry) and regional — Romania, Italy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8138160" y="3410712"/>
            <a:ext cx="32918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diversification across at least two commercial routes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4187952"/>
            <a:ext cx="11064240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4242816"/>
            <a:ext cx="32918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Rapeseed feedstock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4206240" y="4242816"/>
            <a:ext cx="37490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domestic and regional production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8138160" y="4242816"/>
            <a:ext cx="329184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multi-year contracting; 20,000 t storage as a seasonal buffer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48640" y="5129784"/>
            <a:ext cx="11064240" cy="1051560"/>
          </a:xfrm>
          <a:prstGeom prst="roundRect">
            <a:avLst>
              <a:gd name="adj" fmla="val 5217"/>
            </a:avLst>
          </a:prstGeom>
          <a:solidFill>
            <a:srgbClr val="FFF4D6"/>
          </a:solidFill>
          <a:ln w="12700">
            <a:solidFill>
              <a:srgbClr val="E0B84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77240" y="5221224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5C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THRESHOLDS BEFORE FID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495544"/>
            <a:ext cx="10607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C4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 A: minimum two anchor customers with preliminary agreements for ≥60,000 t/yr. Component B: confirmation of at least 60–70% of annual rapeseed needs (~29,700 t) from domestic and/or regional sources.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 Multimodal Industrial &amp; Logistics Hub  |  Preliminary Investment Profile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000232" y="647395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Investment and Indicators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484632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5087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— Terminal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3749040" y="15087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~€195,000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4846320" cy="457200"/>
          </a:xfrm>
          <a:prstGeom prst="rect">
            <a:avLst/>
          </a:prstGeom>
          <a:solidFill>
            <a:srgbClr val="EAF4F1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31520" y="19659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— Rapeseed processing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749040" y="1965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~€2,250,000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2423160"/>
            <a:ext cx="4846320" cy="457200"/>
          </a:xfrm>
          <a:prstGeom prst="rect">
            <a:avLst/>
          </a:prstGeom>
          <a:solidFill>
            <a:srgbClr val="005E00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731520" y="242316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749040" y="24231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~€2,445,000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2004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484632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35661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Indicative simple ROI (combined)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3977640" y="3566160"/>
            <a:ext cx="1325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~57–65%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4023360"/>
            <a:ext cx="4846320" cy="457200"/>
          </a:xfrm>
          <a:prstGeom prst="rect">
            <a:avLst/>
          </a:prstGeom>
          <a:solidFill>
            <a:srgbClr val="EAF4F1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31520" y="40233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payback (indicative)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3977640" y="4023360"/>
            <a:ext cx="1325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~2–3 years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4480560"/>
            <a:ext cx="484632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DE8DD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4805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IRR, NPV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3977640" y="4480560"/>
            <a:ext cx="1325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N/A — to be calculated after FID</a:t>
            </a:r>
            <a:endParaRPr lang="en-US" sz="1150" dirty="0"/>
          </a:p>
        </p:txBody>
      </p:sp>
      <p:graphicFrame>
        <p:nvGraphicFramePr>
          <p:cNvPr id="23" name="Chart 0"/>
          <p:cNvGraphicFramePr/>
          <p:nvPr/>
        </p:nvGraphicFramePr>
        <p:xfrm>
          <a:off x="5760720" y="1143000"/>
          <a:ext cx="585216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 21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 Multimodal Industrial &amp; Logistics Hub  |  Preliminary Investment Profile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1000232" y="647395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Assessment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5349240" cy="1417320"/>
          </a:xfrm>
          <a:prstGeom prst="roundRect">
            <a:avLst>
              <a:gd name="adj" fmla="val 3871"/>
            </a:avLst>
          </a:prstGeom>
          <a:solidFill>
            <a:srgbClr val="FAFAFA"/>
          </a:solidFill>
          <a:ln w="9525">
            <a:solidFill>
              <a:srgbClr val="E2E2E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35331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Feedstock base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663440" y="1362456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FCE4E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4663440" y="1362456"/>
            <a:ext cx="1051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4983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 with multiple suppliers/customers; preliminary contracts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263640" y="1234440"/>
            <a:ext cx="5349240" cy="1417320"/>
          </a:xfrm>
          <a:prstGeom prst="roundRect">
            <a:avLst>
              <a:gd name="adj" fmla="val 3871"/>
            </a:avLst>
          </a:prstGeom>
          <a:solidFill>
            <a:srgbClr val="FAFAFA"/>
          </a:solidFill>
          <a:ln w="9525">
            <a:solidFill>
              <a:srgbClr val="E2E2E2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446520" y="135331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Rail infrastructure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10378440" y="1362456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FCEEDB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10378440" y="1362456"/>
            <a:ext cx="1051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97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6446520" y="1737360"/>
            <a:ext cx="4983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expertise and detailed estimate before finalizing CAPEX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48640" y="2880360"/>
            <a:ext cx="5349240" cy="1417320"/>
          </a:xfrm>
          <a:prstGeom prst="roundRect">
            <a:avLst>
              <a:gd name="adj" fmla="val 3871"/>
            </a:avLst>
          </a:prstGeom>
          <a:solidFill>
            <a:srgbClr val="FAFAFA"/>
          </a:solidFill>
          <a:ln w="9525">
            <a:solidFill>
              <a:srgbClr val="E2E2E2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31520" y="299923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Feedstock price / crush margin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663440" y="3008376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FCE4E1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663440" y="3008376"/>
            <a:ext cx="1051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85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3383280"/>
            <a:ext cx="4983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 Constanța netback model; continuous margin monitoring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263640" y="2880360"/>
            <a:ext cx="5349240" cy="1417320"/>
          </a:xfrm>
          <a:prstGeom prst="roundRect">
            <a:avLst>
              <a:gd name="adj" fmla="val 3871"/>
            </a:avLst>
          </a:prstGeom>
          <a:solidFill>
            <a:srgbClr val="FAFAFA"/>
          </a:solidFill>
          <a:ln w="9525">
            <a:solidFill>
              <a:srgbClr val="E2E2E2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446520" y="299923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Seasonality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10378440" y="3008376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FCEEDB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10378440" y="3008376"/>
            <a:ext cx="1051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97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850" dirty="0"/>
          </a:p>
        </p:txBody>
      </p:sp>
      <p:sp>
        <p:nvSpPr>
          <p:cNvPr id="22" name="Text 20"/>
          <p:cNvSpPr txBox="1"/>
          <p:nvPr/>
        </p:nvSpPr>
        <p:spPr>
          <a:xfrm>
            <a:off x="6446520" y="3383280"/>
            <a:ext cx="4983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existing storage capacity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48640" y="4526280"/>
            <a:ext cx="5349240" cy="1417320"/>
          </a:xfrm>
          <a:prstGeom prst="roundRect">
            <a:avLst>
              <a:gd name="adj" fmla="val 3871"/>
            </a:avLst>
          </a:prstGeom>
          <a:solidFill>
            <a:srgbClr val="FAFAFA"/>
          </a:solidFill>
          <a:ln w="9525">
            <a:solidFill>
              <a:srgbClr val="E2E2E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64515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FX (USD / EUR)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663440" y="4654296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FCEEDB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4663440" y="4654296"/>
            <a:ext cx="1051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97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850" dirty="0"/>
          </a:p>
        </p:txBody>
      </p:sp>
      <p:sp>
        <p:nvSpPr>
          <p:cNvPr id="27" name="Text 25"/>
          <p:cNvSpPr txBox="1"/>
          <p:nvPr/>
        </p:nvSpPr>
        <p:spPr>
          <a:xfrm>
            <a:off x="731520" y="5029200"/>
            <a:ext cx="4983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Invoicing in the target market currency; net exposure monitoring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263640" y="4526280"/>
            <a:ext cx="5349240" cy="1417320"/>
          </a:xfrm>
          <a:prstGeom prst="roundRect">
            <a:avLst>
              <a:gd name="adj" fmla="val 3871"/>
            </a:avLst>
          </a:prstGeom>
          <a:solidFill>
            <a:srgbClr val="FAFAFA"/>
          </a:solidFill>
          <a:ln w="9525">
            <a:solidFill>
              <a:srgbClr val="E2E2E2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446520" y="464515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Technological yields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10378440" y="4654296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FCEEDB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10378440" y="4654296"/>
            <a:ext cx="1051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C97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850" dirty="0"/>
          </a:p>
        </p:txBody>
      </p:sp>
      <p:sp>
        <p:nvSpPr>
          <p:cNvPr id="32" name="Text 30"/>
          <p:cNvSpPr txBox="1"/>
          <p:nvPr/>
        </p:nvSpPr>
        <p:spPr>
          <a:xfrm>
            <a:off x="6446520" y="5029200"/>
            <a:ext cx="4983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Confirmation via the supplier's technological balance sheet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 Multimodal Industrial &amp; Logistics Hub  |  Preliminary Investment Profile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000232" y="647395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D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Investment Structure and Next Steps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Forms of investor involvement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94360" y="1627632"/>
            <a:ext cx="100584" cy="100584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52704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acquisition of the asset — available at ~€4 mil.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94360" y="2011680"/>
            <a:ext cx="100584" cy="100584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1911096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 of a stake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94360" y="2395728"/>
            <a:ext cx="100584" cy="100584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822960" y="2295144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venture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4360" y="2779776"/>
            <a:ext cx="100584" cy="100584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822960" y="2679192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project company (SPV)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4360" y="3163824"/>
            <a:ext cx="100584" cy="100584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22960" y="306324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partnership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" y="3547872"/>
            <a:ext cx="100584" cy="100584"/>
          </a:xfrm>
          <a:prstGeom prst="ellipse">
            <a:avLst/>
          </a:prstGeom>
          <a:solidFill>
            <a:srgbClr val="005E00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822960" y="344728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/ equipment financing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09360" y="1143000"/>
            <a:ext cx="1783080" cy="1508760"/>
          </a:xfrm>
          <a:prstGeom prst="roundRect">
            <a:avLst>
              <a:gd name="adj" fmla="val 3636"/>
            </a:avLst>
          </a:prstGeom>
          <a:solidFill>
            <a:srgbClr val="EAF4F1"/>
          </a:solidFill>
          <a:ln w="12700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446520" y="12344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446520" y="1618488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FRAMING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6446520" y="2057400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status and conditions of use</a:t>
            </a:r>
            <a:endParaRPr lang="en-US" sz="870" dirty="0"/>
          </a:p>
        </p:txBody>
      </p:sp>
      <p:sp>
        <p:nvSpPr>
          <p:cNvPr id="20" name="Shape 18"/>
          <p:cNvSpPr/>
          <p:nvPr/>
        </p:nvSpPr>
        <p:spPr>
          <a:xfrm>
            <a:off x="8202168" y="1143000"/>
            <a:ext cx="1783080" cy="1508760"/>
          </a:xfrm>
          <a:prstGeom prst="roundRect">
            <a:avLst>
              <a:gd name="adj" fmla="val 3636"/>
            </a:avLst>
          </a:prstGeom>
          <a:solidFill>
            <a:srgbClr val="EAF4F1"/>
          </a:solidFill>
          <a:ln w="12700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8339328" y="12344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8339328" y="1618488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DUE DILIGENCE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8339328" y="2057400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of existing infrastructure and utilities</a:t>
            </a:r>
            <a:endParaRPr lang="en-US" sz="870" dirty="0"/>
          </a:p>
        </p:txBody>
      </p:sp>
      <p:sp>
        <p:nvSpPr>
          <p:cNvPr id="24" name="Shape 22"/>
          <p:cNvSpPr/>
          <p:nvPr/>
        </p:nvSpPr>
        <p:spPr>
          <a:xfrm>
            <a:off x="10094976" y="1143000"/>
            <a:ext cx="1783080" cy="1508760"/>
          </a:xfrm>
          <a:prstGeom prst="roundRect">
            <a:avLst>
              <a:gd name="adj" fmla="val 3636"/>
            </a:avLst>
          </a:prstGeom>
          <a:solidFill>
            <a:srgbClr val="EAF4F1"/>
          </a:solidFill>
          <a:ln w="12700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0232136" y="1234440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10232136" y="1618488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 QUOTES (RFQ)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10232136" y="2057400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equipment and rail reconstruction</a:t>
            </a:r>
            <a:endParaRPr lang="en-US" sz="870" dirty="0"/>
          </a:p>
        </p:txBody>
      </p:sp>
      <p:sp>
        <p:nvSpPr>
          <p:cNvPr id="28" name="Shape 26"/>
          <p:cNvSpPr/>
          <p:nvPr/>
        </p:nvSpPr>
        <p:spPr>
          <a:xfrm>
            <a:off x="6309360" y="2761488"/>
            <a:ext cx="1783080" cy="1508760"/>
          </a:xfrm>
          <a:prstGeom prst="roundRect">
            <a:avLst>
              <a:gd name="adj" fmla="val 3636"/>
            </a:avLst>
          </a:prstGeom>
          <a:solidFill>
            <a:srgbClr val="EAF4F1"/>
          </a:solidFill>
          <a:ln w="12700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446520" y="2852928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6446520" y="3236976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VALIDATION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6446520" y="367588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customers (A) and rapeseed volumes (B)</a:t>
            </a:r>
            <a:endParaRPr lang="en-US" sz="870" dirty="0"/>
          </a:p>
        </p:txBody>
      </p:sp>
      <p:sp>
        <p:nvSpPr>
          <p:cNvPr id="32" name="Shape 30"/>
          <p:cNvSpPr/>
          <p:nvPr/>
        </p:nvSpPr>
        <p:spPr>
          <a:xfrm>
            <a:off x="8202168" y="2761488"/>
            <a:ext cx="1783080" cy="1508760"/>
          </a:xfrm>
          <a:prstGeom prst="roundRect">
            <a:avLst>
              <a:gd name="adj" fmla="val 3636"/>
            </a:avLst>
          </a:prstGeom>
          <a:solidFill>
            <a:srgbClr val="EAF4F1"/>
          </a:solidFill>
          <a:ln w="12700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8339328" y="2852928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8339328" y="3236976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FINANCIAL MODEL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8339328" y="367588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CAPEX, NPV, IRR, ROI</a:t>
            </a:r>
            <a:endParaRPr lang="en-US" sz="870" dirty="0"/>
          </a:p>
        </p:txBody>
      </p:sp>
      <p:sp>
        <p:nvSpPr>
          <p:cNvPr id="36" name="Shape 34"/>
          <p:cNvSpPr/>
          <p:nvPr/>
        </p:nvSpPr>
        <p:spPr>
          <a:xfrm>
            <a:off x="10094976" y="2761488"/>
            <a:ext cx="1783080" cy="1508760"/>
          </a:xfrm>
          <a:prstGeom prst="roundRect">
            <a:avLst>
              <a:gd name="adj" fmla="val 3636"/>
            </a:avLst>
          </a:prstGeom>
          <a:solidFill>
            <a:srgbClr val="EAF4F1"/>
          </a:solidFill>
          <a:ln w="12700">
            <a:solidFill>
              <a:srgbClr val="005E00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10232136" y="2852928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5E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800" dirty="0"/>
          </a:p>
        </p:txBody>
      </p:sp>
      <p:sp>
        <p:nvSpPr>
          <p:cNvPr id="38" name="Text 36"/>
          <p:cNvSpPr txBox="1"/>
          <p:nvPr/>
        </p:nvSpPr>
        <p:spPr>
          <a:xfrm>
            <a:off x="10232136" y="3236976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10232136" y="3675888"/>
            <a:ext cx="1508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Gradual modernization and operationalization</a:t>
            </a:r>
            <a:endParaRPr lang="en-US" sz="870" dirty="0"/>
          </a:p>
        </p:txBody>
      </p:sp>
      <p:sp>
        <p:nvSpPr>
          <p:cNvPr id="40" name="Shape 38"/>
          <p:cNvSpPr/>
          <p:nvPr/>
        </p:nvSpPr>
        <p:spPr>
          <a:xfrm>
            <a:off x="548640" y="3977640"/>
            <a:ext cx="5212080" cy="1737360"/>
          </a:xfrm>
          <a:prstGeom prst="roundRect">
            <a:avLst>
              <a:gd name="adj" fmla="val 3158"/>
            </a:avLst>
          </a:prstGeom>
          <a:solidFill>
            <a:srgbClr val="FCE9E2"/>
          </a:solidFill>
          <a:ln w="12700">
            <a:solidFill>
              <a:srgbClr val="B5651D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731520" y="411480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8B3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NOTE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731520" y="4434840"/>
            <a:ext cx="4846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C2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Preliminary evaluation profile. It does not constitute a feasibility study, offer, prospectus, financial recommendation or commitment. The configuration, feedstock, financing structure and final indicators are to be consolidated through independent verification (due diligence).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6309360" y="443484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Applicant contact</a:t>
            </a:r>
            <a:endParaRPr lang="en-US" sz="1250" dirty="0"/>
          </a:p>
        </p:txBody>
      </p:sp>
      <p:sp>
        <p:nvSpPr>
          <p:cNvPr id="44" name="Text 42"/>
          <p:cNvSpPr txBox="1"/>
          <p:nvPr/>
        </p:nvSpPr>
        <p:spPr>
          <a:xfrm>
            <a:off x="6309360" y="4754880"/>
            <a:ext cx="5303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Grain Solutions SRL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Republic of Moldova, Chișinău, Tărînei St. 53/1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tel: +373 69244085</a:t>
            </a:r>
            <a:endParaRPr lang="en-US" sz="11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e-mail: info.globalgrainsolutions@gmail.com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457200" y="647395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Bucovăț Multimodal Industrial &amp; Logistics Hub  |  Preliminary Investment Profile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11000232" y="6473952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996</Words>
  <Application>Microsoft Office PowerPoint</Application>
  <PresentationFormat>Widescreen</PresentationFormat>
  <Paragraphs>178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Constantin</cp:lastModifiedBy>
  <cp:revision>1</cp:revision>
  <dcterms:created xsi:type="dcterms:W3CDTF">2026-09-14T07:21:56Z</dcterms:created>
  <dcterms:modified xsi:type="dcterms:W3CDTF">2026-09-23T07:36:11Z</dcterms:modified>
</cp:coreProperties>
</file>