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media/image29.jpg" ContentType="image/jpg"/>
  <Override PartName="/ppt/media/image32.jpg" ContentType="image/jpg"/>
  <Override PartName="/ppt/media/image33.jpg" ContentType="image/jpg"/>
  <Override PartName="/ppt/media/image34.jpg" ContentType="image/jpg"/>
  <Override PartName="/ppt/theme/theme4.xml" ContentType="application/vnd.openxmlformats-officedocument.theme+xml"/>
  <Override PartName="/ppt/tags/tag6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 id="2147483746" r:id="rId2"/>
    <p:sldMasterId id="2147483762" r:id="rId3"/>
  </p:sldMasterIdLst>
  <p:notesMasterIdLst>
    <p:notesMasterId r:id="rId12"/>
  </p:notesMasterIdLst>
  <p:sldIdLst>
    <p:sldId id="1041" r:id="rId4"/>
    <p:sldId id="1217" r:id="rId5"/>
    <p:sldId id="1211" r:id="rId6"/>
    <p:sldId id="1231" r:id="rId7"/>
    <p:sldId id="1228" r:id="rId8"/>
    <p:sldId id="1233" r:id="rId9"/>
    <p:sldId id="274" r:id="rId10"/>
    <p:sldId id="1193"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lvl9pPr>
  </p:defaultTextStyle>
  <p:extLst>
    <p:ext uri="{EFAFB233-063F-42B5-8137-9DF3F51BA10A}">
      <p15:sldGuideLst xmlns:p15="http://schemas.microsoft.com/office/powerpoint/2012/main">
        <p15:guide id="1" orient="horz" pos="4272" userDrawn="1">
          <p15:clr>
            <a:srgbClr val="A4A3A4"/>
          </p15:clr>
        </p15:guide>
        <p15:guide id="2" pos="7680" userDrawn="1">
          <p15:clr>
            <a:srgbClr val="A4A3A4"/>
          </p15:clr>
        </p15:guide>
        <p15:guide id="3" pos="77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initials="I" lastIdx="5" clrIdx="0">
    <p:extLst>
      <p:ext uri="{19B8F6BF-5375-455C-9EA6-DF929625EA0E}">
        <p15:presenceInfo xmlns:p15="http://schemas.microsoft.com/office/powerpoint/2012/main" userId="Irina" providerId="None"/>
      </p:ext>
    </p:extLst>
  </p:cmAuthor>
  <p:cmAuthor id="2" name="Sutchevici, Veaceslav GIZ MD" initials="SVGM" lastIdx="1" clrIdx="1">
    <p:extLst>
      <p:ext uri="{19B8F6BF-5375-455C-9EA6-DF929625EA0E}">
        <p15:presenceInfo xmlns:p15="http://schemas.microsoft.com/office/powerpoint/2012/main" userId="S::veaceslav.sutchevici@giz.de::38f3b8ba-4118-45a6-81a0-29dfbb24e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8C"/>
    <a:srgbClr val="588520"/>
    <a:srgbClr val="00015B"/>
    <a:srgbClr val="31859C"/>
    <a:srgbClr val="C3D69B"/>
    <a:srgbClr val="AFB5EE"/>
    <a:srgbClr val="03A84A"/>
    <a:srgbClr val="F7941D"/>
    <a:srgbClr val="FFBD59"/>
    <a:srgbClr val="FF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irce Light"/>
          <a:ea typeface="Circe Light"/>
          <a:cs typeface="Circ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E7"/>
          </a:solidFill>
        </a:fill>
      </a:tcStyle>
    </a:wholeTbl>
    <a:band2H>
      <a:tcTxStyle/>
      <a:tcStyle>
        <a:tcBdr/>
        <a:fill>
          <a:solidFill>
            <a:srgbClr val="E7EA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irce Light"/>
          <a:ea typeface="Circe Light"/>
          <a:cs typeface="Circ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ACA"/>
          </a:solidFill>
        </a:fill>
      </a:tcStyle>
    </a:wholeTbl>
    <a:band2H>
      <a:tcTxStyle/>
      <a:tcStyle>
        <a:tcBdr/>
        <a:fill>
          <a:solidFill>
            <a:srgbClr val="E8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irce Light"/>
          <a:ea typeface="Circe Light"/>
          <a:cs typeface="Circ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CE9"/>
          </a:solidFill>
        </a:fill>
      </a:tcStyle>
    </a:wholeTbl>
    <a:band2H>
      <a:tcTxStyle/>
      <a:tcStyle>
        <a:tcBdr/>
        <a:fill>
          <a:solidFill>
            <a:srgbClr val="F2E7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irce Light"/>
          <a:ea typeface="Circe Light"/>
          <a:cs typeface="Circ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irce Light"/>
          <a:ea typeface="Circe Light"/>
          <a:cs typeface="Circ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irce Light"/>
          <a:ea typeface="Circe Light"/>
          <a:cs typeface="Circe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93487" autoAdjust="0"/>
  </p:normalViewPr>
  <p:slideViewPr>
    <p:cSldViewPr snapToGrid="0">
      <p:cViewPr varScale="1">
        <p:scale>
          <a:sx n="48" d="100"/>
          <a:sy n="48" d="100"/>
        </p:scale>
        <p:origin x="1098" y="36"/>
      </p:cViewPr>
      <p:guideLst>
        <p:guide orient="horz" pos="4272"/>
        <p:guide pos="7680"/>
        <p:guide pos="7780"/>
      </p:guideLst>
    </p:cSldViewPr>
  </p:slideViewPr>
  <p:notesTextViewPr>
    <p:cViewPr>
      <p:scale>
        <a:sx n="20" d="100"/>
        <a:sy n="20" d="100"/>
      </p:scale>
      <p:origin x="0" y="0"/>
    </p:cViewPr>
  </p:notesTextViewPr>
  <p:sorterViewPr>
    <p:cViewPr>
      <p:scale>
        <a:sx n="60" d="100"/>
        <a:sy n="60" d="100"/>
      </p:scale>
      <p:origin x="0" y="-16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r>
              <a:rPr lang="en-US" sz="2800" dirty="0">
                <a:solidFill>
                  <a:schemeClr val="bg1"/>
                </a:solidFill>
                <a:latin typeface="Circe Bold" panose="020B0602020203020203" pitchFamily="34" charset="-52"/>
              </a:rPr>
              <a:t>State Aid Distribution</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n-lt"/>
              <a:ea typeface="+mn-ea"/>
              <a:cs typeface="+mn-cs"/>
            </a:defRPr>
          </a:pPr>
          <a:endParaRPr lang="en-US"/>
        </a:p>
      </c:txPr>
    </c:title>
    <c:autoTitleDeleted val="0"/>
    <c:plotArea>
      <c:layout/>
      <c:ofPieChart>
        <c:ofPieType val="bar"/>
        <c:varyColors val="1"/>
        <c:ser>
          <c:idx val="0"/>
          <c:order val="0"/>
          <c:tx>
            <c:strRef>
              <c:f>Sheet1!$B$1</c:f>
              <c:strCache>
                <c:ptCount val="1"/>
                <c:pt idx="0">
                  <c:v>Sales</c:v>
                </c:pt>
              </c:strCache>
            </c:strRef>
          </c:tx>
          <c:spPr>
            <a:ln>
              <a:noFill/>
            </a:ln>
          </c:spPr>
          <c:dPt>
            <c:idx val="0"/>
            <c:bubble3D val="0"/>
            <c:spPr>
              <a:solidFill>
                <a:srgbClr val="31859C"/>
              </a:solidFill>
              <a:ln w="19050">
                <a:noFill/>
              </a:ln>
              <a:effectLst/>
            </c:spPr>
            <c:extLst>
              <c:ext xmlns:c16="http://schemas.microsoft.com/office/drawing/2014/chart" uri="{C3380CC4-5D6E-409C-BE32-E72D297353CC}">
                <c16:uniqueId val="{00000005-DAC9-4590-8B46-743F7251ECFC}"/>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2-DAC9-4590-8B46-743F7251ECFC}"/>
              </c:ext>
            </c:extLst>
          </c:dPt>
          <c:dPt>
            <c:idx val="2"/>
            <c:bubble3D val="0"/>
            <c:spPr>
              <a:solidFill>
                <a:schemeClr val="accent3"/>
              </a:solidFill>
              <a:ln w="19050">
                <a:noFill/>
              </a:ln>
              <a:effectLst/>
            </c:spPr>
            <c:extLst>
              <c:ext xmlns:c16="http://schemas.microsoft.com/office/drawing/2014/chart" uri="{C3380CC4-5D6E-409C-BE32-E72D297353CC}">
                <c16:uniqueId val="{00000004-DAC9-4590-8B46-743F7251ECFC}"/>
              </c:ext>
            </c:extLst>
          </c:dPt>
          <c:dPt>
            <c:idx val="3"/>
            <c:bubble3D val="0"/>
            <c:spPr>
              <a:solidFill>
                <a:schemeClr val="accent5">
                  <a:lumMod val="75000"/>
                </a:schemeClr>
              </a:solidFill>
              <a:ln w="19050">
                <a:noFill/>
              </a:ln>
              <a:effectLst/>
            </c:spPr>
            <c:extLst>
              <c:ext xmlns:c16="http://schemas.microsoft.com/office/drawing/2014/chart" uri="{C3380CC4-5D6E-409C-BE32-E72D297353CC}">
                <c16:uniqueId val="{00000003-DAC9-4590-8B46-743F7251ECFC}"/>
              </c:ext>
            </c:extLst>
          </c:dPt>
          <c:dPt>
            <c:idx val="4"/>
            <c:bubble3D val="0"/>
            <c:explosion val="9"/>
            <c:spPr>
              <a:solidFill>
                <a:schemeClr val="accent3">
                  <a:lumMod val="75000"/>
                </a:schemeClr>
              </a:solidFill>
              <a:ln w="19050">
                <a:noFill/>
              </a:ln>
              <a:effectLst/>
            </c:spPr>
            <c:extLst>
              <c:ext xmlns:c16="http://schemas.microsoft.com/office/drawing/2014/chart" uri="{C3380CC4-5D6E-409C-BE32-E72D297353CC}">
                <c16:uniqueId val="{00000001-DAC9-4590-8B46-743F7251ECFC}"/>
              </c:ext>
            </c:extLst>
          </c:dPt>
          <c:cat>
            <c:strRef>
              <c:f>Sheet1!$A$2:$A$5</c:f>
              <c:strCache>
                <c:ptCount val="4"/>
                <c:pt idx="0">
                  <c:v>Aid Intensity</c:v>
                </c:pt>
                <c:pt idx="1">
                  <c:v>Investor Net Contribution</c:v>
                </c:pt>
                <c:pt idx="2">
                  <c:v>Grant</c:v>
                </c:pt>
                <c:pt idx="3">
                  <c:v>Income Tax Exemption</c:v>
                </c:pt>
              </c:strCache>
            </c:strRef>
          </c:cat>
          <c:val>
            <c:numRef>
              <c:f>Sheet1!$B$2:$B$5</c:f>
              <c:numCache>
                <c:formatCode>General</c:formatCode>
                <c:ptCount val="4"/>
                <c:pt idx="1">
                  <c:v>40</c:v>
                </c:pt>
                <c:pt idx="2">
                  <c:v>15</c:v>
                </c:pt>
                <c:pt idx="3">
                  <c:v>45</c:v>
                </c:pt>
              </c:numCache>
            </c:numRef>
          </c:val>
          <c:extLst>
            <c:ext xmlns:c16="http://schemas.microsoft.com/office/drawing/2014/chart" uri="{C3380CC4-5D6E-409C-BE32-E72D297353CC}">
              <c16:uniqueId val="{00000000-DAC9-4590-8B46-743F7251ECFC}"/>
            </c:ext>
          </c:extLst>
        </c:ser>
        <c:dLbls>
          <c:showLegendKey val="0"/>
          <c:showVal val="0"/>
          <c:showCatName val="0"/>
          <c:showSerName val="0"/>
          <c:showPercent val="0"/>
          <c:showBubbleSize val="0"/>
          <c:showLeaderLines val="1"/>
        </c:dLbls>
        <c:gapWidth val="77"/>
        <c:secondPieSize val="77"/>
        <c:serLines>
          <c:spPr>
            <a:ln w="9525" cap="flat" cmpd="sng" algn="ctr">
              <a:solidFill>
                <a:schemeClr val="bg1"/>
              </a:solidFill>
              <a:round/>
            </a:ln>
            <a:effectLst/>
          </c:spPr>
        </c:serLines>
      </c:of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bg1"/>
                </a:solidFill>
                <a:latin typeface="Circe Light" panose="020B0402020203020203" pitchFamily="34" charset="-52"/>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1"/>
                </a:solidFill>
                <a:latin typeface="Circe Light" panose="020B0402020203020203" pitchFamily="34" charset="-52"/>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bg1"/>
                </a:solidFill>
                <a:latin typeface="Circe Light" panose="020B0402020203020203" pitchFamily="34" charset="-52"/>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bg1"/>
                </a:solidFill>
                <a:latin typeface="Circe Light" panose="020B0402020203020203" pitchFamily="34" charset="-52"/>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irce Light" panose="020B0402020203020203" pitchFamily="34" charset="-52"/>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000290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Circe"/>
      </a:defRPr>
    </a:lvl1pPr>
    <a:lvl2pPr indent="228600" defTabSz="457200" latinLnBrk="0">
      <a:lnSpc>
        <a:spcPct val="117999"/>
      </a:lnSpc>
      <a:defRPr sz="2200">
        <a:latin typeface="+mn-lt"/>
        <a:ea typeface="+mn-ea"/>
        <a:cs typeface="+mn-cs"/>
        <a:sym typeface="Circe"/>
      </a:defRPr>
    </a:lvl2pPr>
    <a:lvl3pPr indent="457200" defTabSz="457200" latinLnBrk="0">
      <a:lnSpc>
        <a:spcPct val="117999"/>
      </a:lnSpc>
      <a:defRPr sz="2200">
        <a:latin typeface="+mn-lt"/>
        <a:ea typeface="+mn-ea"/>
        <a:cs typeface="+mn-cs"/>
        <a:sym typeface="Circe"/>
      </a:defRPr>
    </a:lvl3pPr>
    <a:lvl4pPr indent="685800" defTabSz="457200" latinLnBrk="0">
      <a:lnSpc>
        <a:spcPct val="117999"/>
      </a:lnSpc>
      <a:defRPr sz="2200">
        <a:latin typeface="+mn-lt"/>
        <a:ea typeface="+mn-ea"/>
        <a:cs typeface="+mn-cs"/>
        <a:sym typeface="Circe"/>
      </a:defRPr>
    </a:lvl4pPr>
    <a:lvl5pPr indent="914400" defTabSz="457200" latinLnBrk="0">
      <a:lnSpc>
        <a:spcPct val="117999"/>
      </a:lnSpc>
      <a:defRPr sz="2200">
        <a:latin typeface="+mn-lt"/>
        <a:ea typeface="+mn-ea"/>
        <a:cs typeface="+mn-cs"/>
        <a:sym typeface="Circe"/>
      </a:defRPr>
    </a:lvl5pPr>
    <a:lvl6pPr indent="1143000" defTabSz="457200" latinLnBrk="0">
      <a:lnSpc>
        <a:spcPct val="117999"/>
      </a:lnSpc>
      <a:defRPr sz="2200">
        <a:latin typeface="+mn-lt"/>
        <a:ea typeface="+mn-ea"/>
        <a:cs typeface="+mn-cs"/>
        <a:sym typeface="Circe"/>
      </a:defRPr>
    </a:lvl6pPr>
    <a:lvl7pPr indent="1371600" defTabSz="457200" latinLnBrk="0">
      <a:lnSpc>
        <a:spcPct val="117999"/>
      </a:lnSpc>
      <a:defRPr sz="2200">
        <a:latin typeface="+mn-lt"/>
        <a:ea typeface="+mn-ea"/>
        <a:cs typeface="+mn-cs"/>
        <a:sym typeface="Circe"/>
      </a:defRPr>
    </a:lvl7pPr>
    <a:lvl8pPr indent="1600200" defTabSz="457200" latinLnBrk="0">
      <a:lnSpc>
        <a:spcPct val="117999"/>
      </a:lnSpc>
      <a:defRPr sz="2200">
        <a:latin typeface="+mn-lt"/>
        <a:ea typeface="+mn-ea"/>
        <a:cs typeface="+mn-cs"/>
        <a:sym typeface="Circe"/>
      </a:defRPr>
    </a:lvl8pPr>
    <a:lvl9pPr indent="1828800" defTabSz="457200" latinLnBrk="0">
      <a:lnSpc>
        <a:spcPct val="117999"/>
      </a:lnSpc>
      <a:defRPr sz="2200">
        <a:latin typeface="+mn-lt"/>
        <a:ea typeface="+mn-ea"/>
        <a:cs typeface="+mn-cs"/>
        <a:sym typeface="Circ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568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218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2839D99-5024-4C56-95F4-89F4FDDA5B20}" type="slidenum">
              <a:rPr/>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3.jp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5.jp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jp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10" Type="http://schemas.openxmlformats.org/officeDocument/2006/relationships/image" Target="../media/image9.png"/><Relationship Id="rId4" Type="http://schemas.openxmlformats.org/officeDocument/2006/relationships/slideMaster" Target="../slideMasters/slideMaster1.xml"/><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jp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jp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microsoft.com/office/2007/relationships/hdphoto" Target="../media/hdphoto2.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jp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jp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7.xml"/><Relationship Id="rId1" Type="http://schemas.openxmlformats.org/officeDocument/2006/relationships/vmlDrawing" Target="../drawings/vmlDrawing30.v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xml"/><Relationship Id="rId7" Type="http://schemas.openxmlformats.org/officeDocument/2006/relationships/image" Target="../media/image8.png"/><Relationship Id="rId12" Type="http://schemas.openxmlformats.org/officeDocument/2006/relationships/image" Target="../media/image10.jp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4.bin"/><Relationship Id="rId10" Type="http://schemas.microsoft.com/office/2007/relationships/hdphoto" Target="../media/hdphoto2.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jpg"/><Relationship Id="rId2" Type="http://schemas.openxmlformats.org/officeDocument/2006/relationships/tags" Target="../tags/tag60.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64.xml"/><Relationship Id="rId1" Type="http://schemas.openxmlformats.org/officeDocument/2006/relationships/vmlDrawing" Target="../drawings/vmlDrawing35.v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5.bin"/><Relationship Id="rId9"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5.bin"/><Relationship Id="rId10" Type="http://schemas.openxmlformats.org/officeDocument/2006/relationships/image" Target="../media/image10.jpg"/><Relationship Id="rId4" Type="http://schemas.openxmlformats.org/officeDocument/2006/relationships/slideMaster" Target="../slideMasters/slideMaster1.xml"/><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2.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 Id="rId9" Type="http://schemas.openxmlformats.org/officeDocument/2006/relationships/image" Target="../media/image3.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3.jp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jp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xml"/><Relationship Id="rId7" Type="http://schemas.openxmlformats.org/officeDocument/2006/relationships/image" Target="../media/image5.jp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9.png"/><Relationship Id="rId4" Type="http://schemas.openxmlformats.org/officeDocument/2006/relationships/slideMaster" Target="../slideMasters/slideMaster1.xml"/><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137FA3-2B66-44EA-BAF0-F125A83D3658}"/>
              </a:ext>
            </a:extLst>
          </p:cNvPr>
          <p:cNvGraphicFramePr>
            <a:graphicFrameLocks noChangeAspect="1"/>
          </p:cNvGraphicFramePr>
          <p:nvPr userDrawn="1">
            <p:custDataLst>
              <p:tags r:id="rId2"/>
            </p:custDataLst>
            <p:extLst>
              <p:ext uri="{D42A27DB-BD31-4B8C-83A1-F6EECF244321}">
                <p14:modId xmlns:p14="http://schemas.microsoft.com/office/powerpoint/2010/main" val="2311877246"/>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057"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75137FA3-2B66-44EA-BAF0-F125A83D3658}"/>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39BF51-ACB6-4D2F-8BFD-1532B72C3EA5}"/>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866263" y="5084396"/>
            <a:ext cx="21257896" cy="1920525"/>
          </a:xfrm>
          <a:prstGeom prst="rect">
            <a:avLst/>
          </a:prstGeom>
        </p:spPr>
        <p:txBody>
          <a:bodyPr wrap="square">
            <a:spAutoFit/>
          </a:bodyPr>
          <a:lstStyle>
            <a:lvl1pPr>
              <a:defRPr sz="6933" b="1">
                <a:solidFill>
                  <a:schemeClr val="tx1"/>
                </a:solidFill>
              </a:defRPr>
            </a:lvl1pPr>
          </a:lstStyle>
          <a:p>
            <a:r>
              <a:rPr lang="en-US"/>
              <a:t>Title slide/headline</a:t>
            </a:r>
            <a:br>
              <a:rPr lang="en-US"/>
            </a:br>
            <a:r>
              <a:rPr lang="en-US"/>
              <a:t>with colour GIZ key visual</a:t>
            </a:r>
            <a:endParaRPr lang="en-U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1"/>
            <a:ext cx="21255565" cy="1579920"/>
          </a:xfrm>
        </p:spPr>
        <p:txBody>
          <a:bodyPr>
            <a:spAutoFit/>
          </a:bodyPr>
          <a:lstStyle>
            <a:lvl1pPr marL="0" indent="0">
              <a:lnSpc>
                <a:spcPct val="95000"/>
              </a:lnSpc>
              <a:spcBef>
                <a:spcPts val="3200"/>
              </a:spcBef>
              <a:spcAft>
                <a:spcPts val="0"/>
              </a:spcAft>
              <a:buNone/>
              <a:defRPr sz="4000">
                <a:solidFill>
                  <a:schemeClr val="tx1"/>
                </a:solidFill>
              </a:defRPr>
            </a:lvl1pPr>
          </a:lstStyle>
          <a:p>
            <a:pPr lvl="0"/>
            <a:r>
              <a:rPr lang="en-US"/>
              <a:t>This is the sub-line</a:t>
            </a:r>
          </a:p>
          <a:p>
            <a:pPr lvl="0"/>
            <a:r>
              <a:rPr lang="en-US"/>
              <a:t>Project name | Date</a:t>
            </a:r>
            <a:endParaRPr lang="en-US" dirty="0"/>
          </a:p>
        </p:txBody>
      </p:sp>
      <p:sp>
        <p:nvSpPr>
          <p:cNvPr id="12" name="Bar">
            <a:extLst>
              <a:ext uri="{FF2B5EF4-FFF2-40B4-BE49-F238E27FC236}">
                <a16:creationId xmlns:a16="http://schemas.microsoft.com/office/drawing/2014/main" id="{F5CBBA04-5B9F-4732-B523-FEEDF5BB7778}"/>
              </a:ext>
            </a:extLst>
          </p:cNvPr>
          <p:cNvSpPr/>
          <p:nvPr userDrawn="1"/>
        </p:nvSpPr>
        <p:spPr bwMode="gray">
          <a:xfrm>
            <a:off x="9772074" y="9773920"/>
            <a:ext cx="14273261" cy="59424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grpSp>
        <p:nvGrpSpPr>
          <p:cNvPr id="14" name="Key Visual">
            <a:extLst>
              <a:ext uri="{FF2B5EF4-FFF2-40B4-BE49-F238E27FC236}">
                <a16:creationId xmlns:a16="http://schemas.microsoft.com/office/drawing/2014/main" id="{686391F8-5905-44D6-BE99-71D9B1117625}"/>
              </a:ext>
            </a:extLst>
          </p:cNvPr>
          <p:cNvGrpSpPr/>
          <p:nvPr userDrawn="1"/>
        </p:nvGrpSpPr>
        <p:grpSpPr bwMode="gray">
          <a:xfrm>
            <a:off x="328361" y="330201"/>
            <a:ext cx="10088035" cy="2681848"/>
            <a:chOff x="4846637" y="119557"/>
            <a:chExt cx="3783013" cy="1005693"/>
          </a:xfrm>
        </p:grpSpPr>
        <p:sp>
          <p:nvSpPr>
            <p:cNvPr id="15" name="Freihandform: Form 8">
              <a:extLst>
                <a:ext uri="{FF2B5EF4-FFF2-40B4-BE49-F238E27FC236}">
                  <a16:creationId xmlns:a16="http://schemas.microsoft.com/office/drawing/2014/main" id="{62F9E182-EFC3-421A-B75A-47F7D9886C91}"/>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6" name="Freihandform: Form 10">
              <a:extLst>
                <a:ext uri="{FF2B5EF4-FFF2-40B4-BE49-F238E27FC236}">
                  <a16:creationId xmlns:a16="http://schemas.microsoft.com/office/drawing/2014/main" id="{D02BADC8-8B93-4428-9F12-DD5B555FD0C7}"/>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7" name="Freihandform: Form 11">
              <a:extLst>
                <a:ext uri="{FF2B5EF4-FFF2-40B4-BE49-F238E27FC236}">
                  <a16:creationId xmlns:a16="http://schemas.microsoft.com/office/drawing/2014/main" id="{0852F0AB-1B27-4B5C-9F23-5B30996EA4AF}"/>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0" name="Freihandform: Form 13">
              <a:extLst>
                <a:ext uri="{FF2B5EF4-FFF2-40B4-BE49-F238E27FC236}">
                  <a16:creationId xmlns:a16="http://schemas.microsoft.com/office/drawing/2014/main" id="{CA428B7A-E130-4E47-92DE-6F60287EC99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2" name="Freihandform: Form 15">
              <a:extLst>
                <a:ext uri="{FF2B5EF4-FFF2-40B4-BE49-F238E27FC236}">
                  <a16:creationId xmlns:a16="http://schemas.microsoft.com/office/drawing/2014/main" id="{AADF5070-4B71-4549-804C-492112B9DC4E}"/>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pic>
        <p:nvPicPr>
          <p:cNvPr id="23" name="Picture 22">
            <a:extLst>
              <a:ext uri="{FF2B5EF4-FFF2-40B4-BE49-F238E27FC236}">
                <a16:creationId xmlns:a16="http://schemas.microsoft.com/office/drawing/2014/main" id="{6883ABF4-B81F-4255-ABF6-7BA24E460DE4}"/>
              </a:ext>
            </a:extLst>
          </p:cNvPr>
          <p:cNvPicPr>
            <a:picLocks noChangeAspect="1"/>
          </p:cNvPicPr>
          <p:nvPr userDrawn="1"/>
        </p:nvPicPr>
        <p:blipFill rotWithShape="1">
          <a:blip r:embed="rId8"/>
          <a:srcRect l="4985" t="29047" r="4394" b="27397"/>
          <a:stretch/>
        </p:blipFill>
        <p:spPr>
          <a:xfrm>
            <a:off x="9739545" y="10782959"/>
            <a:ext cx="14400616" cy="2082019"/>
          </a:xfrm>
          <a:prstGeom prst="rect">
            <a:avLst/>
          </a:prstGeom>
        </p:spPr>
      </p:pic>
    </p:spTree>
    <p:extLst>
      <p:ext uri="{BB962C8B-B14F-4D97-AF65-F5344CB8AC3E}">
        <p14:creationId xmlns:p14="http://schemas.microsoft.com/office/powerpoint/2010/main" val="411900248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041522-E6E0-44BE-A2AE-3727768C7FEF}"/>
              </a:ext>
            </a:extLst>
          </p:cNvPr>
          <p:cNvGraphicFramePr>
            <a:graphicFrameLocks noChangeAspect="1"/>
          </p:cNvGraphicFramePr>
          <p:nvPr userDrawn="1">
            <p:custDataLst>
              <p:tags r:id="rId2"/>
            </p:custDataLst>
            <p:extLst>
              <p:ext uri="{D42A27DB-BD31-4B8C-83A1-F6EECF244321}">
                <p14:modId xmlns:p14="http://schemas.microsoft.com/office/powerpoint/2010/main" val="124760972"/>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1273"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C7041522-E6E0-44BE-A2AE-3727768C7FEF}"/>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386DB69-0DBF-4CCC-8D0F-BBDE5832F949}"/>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3"/>
            <a:ext cx="21255565" cy="584776"/>
          </a:xfrm>
        </p:spPr>
        <p:txBody>
          <a:bodyPr>
            <a:spAutoFit/>
          </a:bodyPr>
          <a:lstStyle>
            <a:lvl1pPr marL="0" indent="0">
              <a:lnSpc>
                <a:spcPct val="95000"/>
              </a:lnSpc>
              <a:spcBef>
                <a:spcPts val="0"/>
              </a:spcBef>
              <a:spcAft>
                <a:spcPts val="0"/>
              </a:spcAft>
              <a:buNone/>
              <a:defRPr sz="4000">
                <a:solidFill>
                  <a:schemeClr val="tx1"/>
                </a:solidFill>
              </a:defRPr>
            </a:lvl1pPr>
          </a:lstStyle>
          <a:p>
            <a:r>
              <a:rPr lang="en-US"/>
              <a:t>This is the sub-line</a:t>
            </a:r>
            <a:endParaRPr lang="en-US"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866263" y="5084396"/>
            <a:ext cx="21257896" cy="1920525"/>
          </a:xfrm>
          <a:prstGeom prst="rect">
            <a:avLst/>
          </a:prstGeom>
        </p:spPr>
        <p:txBody>
          <a:bodyPr wrap="square">
            <a:spAutoFit/>
          </a:bodyPr>
          <a:lstStyle>
            <a:lvl1pPr>
              <a:defRPr sz="6933" b="1">
                <a:solidFill>
                  <a:schemeClr val="tx1"/>
                </a:solidFill>
              </a:defRPr>
            </a:lvl1pPr>
          </a:lstStyle>
          <a:p>
            <a:r>
              <a:rPr lang="en-US"/>
              <a:t>Section start slide</a:t>
            </a:r>
            <a:br>
              <a:rPr lang="en-US"/>
            </a:br>
            <a:r>
              <a:rPr lang="en-US"/>
              <a:t>This may also have two lines</a:t>
            </a:r>
            <a:endParaRPr lang="en-US" dirty="0"/>
          </a:p>
        </p:txBody>
      </p:sp>
      <p:sp>
        <p:nvSpPr>
          <p:cNvPr id="20" name="Foliennummernplatzhalter">
            <a:extLst>
              <a:ext uri="{FF2B5EF4-FFF2-40B4-BE49-F238E27FC236}">
                <a16:creationId xmlns:a16="http://schemas.microsoft.com/office/drawing/2014/main" id="{50EC2C74-3E58-4F3F-A61B-96DED059CBA9}"/>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1" name="Trennline 1">
            <a:extLst>
              <a:ext uri="{FF2B5EF4-FFF2-40B4-BE49-F238E27FC236}">
                <a16:creationId xmlns:a16="http://schemas.microsoft.com/office/drawing/2014/main" id="{4DD8CFCA-275E-4876-986D-9AC47A7D0CA4}"/>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Key Visual">
            <a:extLst>
              <a:ext uri="{FF2B5EF4-FFF2-40B4-BE49-F238E27FC236}">
                <a16:creationId xmlns:a16="http://schemas.microsoft.com/office/drawing/2014/main" id="{A9BFAD88-C993-44AF-9161-E039030918C4}"/>
              </a:ext>
            </a:extLst>
          </p:cNvPr>
          <p:cNvGrpSpPr/>
          <p:nvPr userDrawn="1"/>
        </p:nvGrpSpPr>
        <p:grpSpPr bwMode="gray">
          <a:xfrm>
            <a:off x="328361" y="330201"/>
            <a:ext cx="10088035" cy="2681848"/>
            <a:chOff x="4846637" y="119557"/>
            <a:chExt cx="3783013" cy="1005693"/>
          </a:xfrm>
        </p:grpSpPr>
        <p:sp>
          <p:nvSpPr>
            <p:cNvPr id="17" name="Freihandform: Form 8">
              <a:extLst>
                <a:ext uri="{FF2B5EF4-FFF2-40B4-BE49-F238E27FC236}">
                  <a16:creationId xmlns:a16="http://schemas.microsoft.com/office/drawing/2014/main" id="{7C3E8C1E-D45A-4772-B485-63E6A3231D48}"/>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8" name="Freihandform: Form 10">
              <a:extLst>
                <a:ext uri="{FF2B5EF4-FFF2-40B4-BE49-F238E27FC236}">
                  <a16:creationId xmlns:a16="http://schemas.microsoft.com/office/drawing/2014/main" id="{2EC356C1-B5C5-49A9-A6E0-C48BD1A0E069}"/>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2" name="Freihandform: Form 11">
              <a:extLst>
                <a:ext uri="{FF2B5EF4-FFF2-40B4-BE49-F238E27FC236}">
                  <a16:creationId xmlns:a16="http://schemas.microsoft.com/office/drawing/2014/main" id="{BE131828-8920-459F-A040-D565A5C74E62}"/>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3" name="Freihandform: Form 13">
              <a:extLst>
                <a:ext uri="{FF2B5EF4-FFF2-40B4-BE49-F238E27FC236}">
                  <a16:creationId xmlns:a16="http://schemas.microsoft.com/office/drawing/2014/main" id="{08A8D6D5-A137-4BF6-BBFC-9DC6316403B3}"/>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4" name="Freihandform: Form 15">
              <a:extLst>
                <a:ext uri="{FF2B5EF4-FFF2-40B4-BE49-F238E27FC236}">
                  <a16:creationId xmlns:a16="http://schemas.microsoft.com/office/drawing/2014/main" id="{D0287E14-B80F-42D1-9A35-974A2257CDC7}"/>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Tree>
    <p:extLst>
      <p:ext uri="{BB962C8B-B14F-4D97-AF65-F5344CB8AC3E}">
        <p14:creationId xmlns:p14="http://schemas.microsoft.com/office/powerpoint/2010/main" val="34953523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967D3C-BBCE-44C4-89EC-0699395F57FE}"/>
              </a:ext>
            </a:extLst>
          </p:cNvPr>
          <p:cNvGraphicFramePr>
            <a:graphicFrameLocks noChangeAspect="1"/>
          </p:cNvGraphicFramePr>
          <p:nvPr userDrawn="1">
            <p:custDataLst>
              <p:tags r:id="rId2"/>
            </p:custDataLst>
            <p:extLst>
              <p:ext uri="{D42A27DB-BD31-4B8C-83A1-F6EECF244321}">
                <p14:modId xmlns:p14="http://schemas.microsoft.com/office/powerpoint/2010/main" val="3059808117"/>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2297"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A8967D3C-BBCE-44C4-89EC-0699395F57FE}"/>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EA197C3-24B5-4A6C-B3D4-FE27E5E3D1A5}"/>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0" i="0" baseline="0" dirty="0" err="1">
              <a:latin typeface="Arial" panose="020B0604020202020204" pitchFamily="34" charset="0"/>
              <a:ea typeface="+mj-ea"/>
              <a:cs typeface="+mj-cs"/>
              <a:sym typeface="Arial" panose="020B0604020202020204" pitchFamily="34" charset="0"/>
            </a:endParaRPr>
          </a:p>
        </p:txBody>
      </p:sp>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7"/>
          <a:srcRect t="234" b="7466"/>
          <a:stretch/>
        </p:blipFill>
        <p:spPr bwMode="gray">
          <a:xfrm>
            <a:off x="328362" y="330200"/>
            <a:ext cx="23716973" cy="11937317"/>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328362" y="330200"/>
            <a:ext cx="23716973" cy="119373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14934"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228531" y="5474531"/>
            <a:ext cx="19926939" cy="1013611"/>
          </a:xfrm>
          <a:prstGeom prst="rect">
            <a:avLst/>
          </a:prstGeom>
        </p:spPr>
        <p:txBody>
          <a:bodyPr wrap="square" anchor="ctr">
            <a:spAutoFit/>
          </a:bodyPr>
          <a:lstStyle>
            <a:lvl1pPr algn="ctr">
              <a:lnSpc>
                <a:spcPct val="95000"/>
              </a:lnSpc>
              <a:spcBef>
                <a:spcPts val="3200"/>
              </a:spcBef>
              <a:defRPr sz="6933" b="0">
                <a:solidFill>
                  <a:schemeClr val="tx1"/>
                </a:solidFill>
              </a:defRPr>
            </a:lvl1pPr>
          </a:lstStyle>
          <a:p>
            <a:r>
              <a:rPr lang="en-US" noProof="0"/>
              <a:t>Intermediate slide</a:t>
            </a:r>
            <a:endParaRPr lang="en-US" dirty="0"/>
          </a:p>
        </p:txBody>
      </p:sp>
      <p:sp>
        <p:nvSpPr>
          <p:cNvPr id="8" name="Foliennummernplatzhalter">
            <a:extLst>
              <a:ext uri="{FF2B5EF4-FFF2-40B4-BE49-F238E27FC236}">
                <a16:creationId xmlns:a16="http://schemas.microsoft.com/office/drawing/2014/main" id="{4919350A-4A56-4B99-8885-1B7533845413}"/>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0" name="Trennline 1">
            <a:extLst>
              <a:ext uri="{FF2B5EF4-FFF2-40B4-BE49-F238E27FC236}">
                <a16:creationId xmlns:a16="http://schemas.microsoft.com/office/drawing/2014/main" id="{F69E759D-DDB4-4309-AE1A-CD4C2A37C12C}"/>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3216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072FBB-2BCA-4A9E-90D3-B97A30CFC943}"/>
              </a:ext>
            </a:extLst>
          </p:cNvPr>
          <p:cNvGraphicFramePr>
            <a:graphicFrameLocks noChangeAspect="1"/>
          </p:cNvGraphicFramePr>
          <p:nvPr userDrawn="1">
            <p:custDataLst>
              <p:tags r:id="rId2"/>
            </p:custDataLst>
            <p:extLst>
              <p:ext uri="{D42A27DB-BD31-4B8C-83A1-F6EECF244321}">
                <p14:modId xmlns:p14="http://schemas.microsoft.com/office/powerpoint/2010/main" val="2934289505"/>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3321"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EE072FBB-2BCA-4A9E-90D3-B97A30CFC943}"/>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9A8FE5-DE28-484A-B601-1EAC1F24A0DA}"/>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0" i="0" baseline="0" dirty="0" err="1">
              <a:latin typeface="Arial" panose="020B0604020202020204" pitchFamily="34" charset="0"/>
              <a:ea typeface="+mj-ea"/>
              <a:cs typeface="+mj-cs"/>
              <a:sym typeface="Arial" panose="020B0604020202020204" pitchFamily="34" charset="0"/>
            </a:endParaRP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228531" y="5474531"/>
            <a:ext cx="19926939" cy="1013611"/>
          </a:xfrm>
          <a:prstGeom prst="rect">
            <a:avLst/>
          </a:prstGeom>
        </p:spPr>
        <p:txBody>
          <a:bodyPr wrap="square" anchor="ctr">
            <a:spAutoFit/>
          </a:bodyPr>
          <a:lstStyle>
            <a:lvl1pPr algn="ctr">
              <a:lnSpc>
                <a:spcPct val="95000"/>
              </a:lnSpc>
              <a:spcBef>
                <a:spcPts val="3200"/>
              </a:spcBef>
              <a:defRPr sz="6933" b="0">
                <a:solidFill>
                  <a:schemeClr val="tx1"/>
                </a:solidFill>
              </a:defRPr>
            </a:lvl1pPr>
          </a:lstStyle>
          <a:p>
            <a:r>
              <a:rPr lang="en-US" noProof="0"/>
              <a:t>Intermediate slide</a:t>
            </a:r>
            <a:endParaRPr lang="en-US" dirty="0"/>
          </a:p>
        </p:txBody>
      </p:sp>
      <p:sp>
        <p:nvSpPr>
          <p:cNvPr id="6" name="Foliennummernplatzhalter">
            <a:extLst>
              <a:ext uri="{FF2B5EF4-FFF2-40B4-BE49-F238E27FC236}">
                <a16:creationId xmlns:a16="http://schemas.microsoft.com/office/drawing/2014/main" id="{5F15AA9B-0E95-4F7C-AC23-CEA8642A6656}"/>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7" name="Trennline 1">
            <a:extLst>
              <a:ext uri="{FF2B5EF4-FFF2-40B4-BE49-F238E27FC236}">
                <a16:creationId xmlns:a16="http://schemas.microsoft.com/office/drawing/2014/main" id="{0BF3F5C5-7C0E-46A5-9F9B-A994D54C4655}"/>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8833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481822-3C9B-4FC5-9F92-4524235455CF}"/>
              </a:ext>
            </a:extLst>
          </p:cNvPr>
          <p:cNvGraphicFramePr>
            <a:graphicFrameLocks noChangeAspect="1"/>
          </p:cNvGraphicFramePr>
          <p:nvPr userDrawn="1">
            <p:custDataLst>
              <p:tags r:id="rId2"/>
            </p:custDataLst>
            <p:extLst>
              <p:ext uri="{D42A27DB-BD31-4B8C-83A1-F6EECF244321}">
                <p14:modId xmlns:p14="http://schemas.microsoft.com/office/powerpoint/2010/main" val="3141993476"/>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4345"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27481822-3C9B-4FC5-9F92-4524235455CF}"/>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8F27E0-3E41-4A15-8690-E98B36DC293A}"/>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0" i="0" baseline="0" dirty="0" err="1">
              <a:latin typeface="Arial" panose="020B0604020202020204" pitchFamily="34" charset="0"/>
              <a:ea typeface="+mj-ea"/>
              <a:cs typeface="+mj-cs"/>
              <a:sym typeface="Arial" panose="020B0604020202020204" pitchFamily="34" charset="0"/>
            </a:endParaRP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228531" y="5474531"/>
            <a:ext cx="19926939" cy="1013611"/>
          </a:xfrm>
          <a:prstGeom prst="rect">
            <a:avLst/>
          </a:prstGeom>
        </p:spPr>
        <p:txBody>
          <a:bodyPr wrap="square" anchor="ctr">
            <a:spAutoFit/>
          </a:bodyPr>
          <a:lstStyle>
            <a:lvl1pPr algn="ctr">
              <a:lnSpc>
                <a:spcPct val="95000"/>
              </a:lnSpc>
              <a:spcBef>
                <a:spcPts val="3200"/>
              </a:spcBef>
              <a:defRPr sz="6933" b="0">
                <a:solidFill>
                  <a:schemeClr val="tx1"/>
                </a:solidFill>
              </a:defRPr>
            </a:lvl1pPr>
          </a:lstStyle>
          <a:p>
            <a:r>
              <a:rPr lang="en-US" noProof="0"/>
              <a:t>Intermediate slide</a:t>
            </a:r>
            <a:endParaRPr lang="en-US"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328359" y="9050420"/>
            <a:ext cx="12101421" cy="3217096"/>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17869434" y="330200"/>
            <a:ext cx="6175901" cy="1641829"/>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18" name="Foliennummernplatzhalter">
            <a:extLst>
              <a:ext uri="{FF2B5EF4-FFF2-40B4-BE49-F238E27FC236}">
                <a16:creationId xmlns:a16="http://schemas.microsoft.com/office/drawing/2014/main" id="{F4A8F1C4-38FD-414B-82F8-172CA335AC40}"/>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spTree>
    <p:extLst>
      <p:ext uri="{BB962C8B-B14F-4D97-AF65-F5344CB8AC3E}">
        <p14:creationId xmlns:p14="http://schemas.microsoft.com/office/powerpoint/2010/main" val="42545543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C8A0F9-B73D-4AC2-B2FA-2B43FE4921FB}"/>
              </a:ext>
            </a:extLst>
          </p:cNvPr>
          <p:cNvGraphicFramePr>
            <a:graphicFrameLocks noChangeAspect="1"/>
          </p:cNvGraphicFramePr>
          <p:nvPr userDrawn="1">
            <p:custDataLst>
              <p:tags r:id="rId2"/>
            </p:custDataLst>
            <p:extLst>
              <p:ext uri="{D42A27DB-BD31-4B8C-83A1-F6EECF244321}">
                <p14:modId xmlns:p14="http://schemas.microsoft.com/office/powerpoint/2010/main" val="3448273984"/>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536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ECC8A0F9-B73D-4AC2-B2FA-2B43FE4921FB}"/>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3824AB8-0D45-4B14-B5E7-46C00E646359}"/>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0" i="0" baseline="0" dirty="0" err="1">
              <a:latin typeface="Arial" panose="020B0604020202020204" pitchFamily="34" charset="0"/>
              <a:ea typeface="+mj-ea"/>
              <a:cs typeface="+mj-cs"/>
              <a:sym typeface="Arial" panose="020B0604020202020204" pitchFamily="34"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328362" y="330200"/>
            <a:ext cx="23716973" cy="11937317"/>
          </a:xfrm>
          <a:noFill/>
        </p:spPr>
        <p:txBody>
          <a:bodyPr tIns="720000" rIns="0"/>
          <a:lstStyle>
            <a:lvl1pPr marL="0" marR="0" indent="0" algn="ctr" defTabSz="1828823" rtl="0" eaLnBrk="1" fontAlgn="auto" latinLnBrk="0" hangingPunct="1">
              <a:lnSpc>
                <a:spcPct val="90000"/>
              </a:lnSpc>
              <a:spcBef>
                <a:spcPts val="0"/>
              </a:spcBef>
              <a:spcAft>
                <a:spcPts val="0"/>
              </a:spcAft>
              <a:buClrTx/>
              <a:buSzTx/>
              <a:buFont typeface="Arial" panose="020B0604020202020204" pitchFamily="34" charset="0"/>
              <a:buNone/>
              <a:tabLst/>
              <a:defRPr sz="1333">
                <a:solidFill>
                  <a:schemeClr val="accent1"/>
                </a:solidFill>
              </a:defRPr>
            </a:lvl1pPr>
          </a:lstStyle>
          <a:p>
            <a:r>
              <a:rPr lang="en-US"/>
              <a:t>.</a:t>
            </a:r>
            <a:endParaRPr lang="en-US" dirty="0"/>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12192000" y="2489200"/>
            <a:ext cx="0" cy="1828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328362" y="4187347"/>
            <a:ext cx="23716973" cy="8080171"/>
          </a:xfrm>
          <a:prstGeom prst="rect">
            <a:avLst/>
          </a:prstGeom>
          <a:blipFill dpi="0" rotWithShape="1">
            <a:blip r:embed="rId7">
              <a:alphaModFix amt="80000"/>
            </a:blip>
            <a:srcRect/>
            <a:stretch>
              <a:fillRect l="-10" r="-10"/>
            </a:stretch>
          </a:blipFill>
        </p:spPr>
        <p:txBody>
          <a:bodyPr wrap="square" lIns="900000" bIns="684000" anchor="b">
            <a:noAutofit/>
          </a:bodyPr>
          <a:lstStyle>
            <a:lvl1pPr>
              <a:defRPr sz="6933" b="0">
                <a:solidFill>
                  <a:schemeClr val="tx1"/>
                </a:solidFill>
              </a:defRPr>
            </a:lvl1pPr>
          </a:lstStyle>
          <a:p>
            <a:r>
              <a:rPr lang="en-US"/>
              <a:t>Intermediate slide, photo</a:t>
            </a:r>
            <a:br>
              <a:rPr lang="en-US"/>
            </a:br>
            <a:r>
              <a:rPr lang="en-US"/>
              <a:t>(interchangeable)</a:t>
            </a:r>
            <a:endParaRPr lang="en-US" dirty="0"/>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8"/>
          <a:stretch>
            <a:fillRect/>
          </a:stretch>
        </p:blipFill>
        <p:spPr bwMode="gray">
          <a:xfrm>
            <a:off x="19992060" y="3933615"/>
            <a:ext cx="3325091" cy="2294312"/>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10913980" y="341775"/>
            <a:ext cx="3937000"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1. Click on this icon to insert a new photo.</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14671633" y="341774"/>
            <a:ext cx="3937000" cy="535531"/>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2. Reset the slide.</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19364963" y="341775"/>
            <a:ext cx="4968517"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7165222" y="474133"/>
            <a:ext cx="7002238" cy="2308324"/>
          </a:xfrm>
          <a:prstGeom prst="rect">
            <a:avLst/>
          </a:prstGeom>
          <a:noFill/>
        </p:spPr>
        <p:txBody>
          <a:bodyPr wrap="none" rtlCol="0">
            <a:spAutoFit/>
          </a:bodyPr>
          <a:lstStyle/>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image above transparent section.</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Delete image by pressing the DEL key.</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small icon in centre of page.</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photo.</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‘Home / Reset ’.</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If required, edit the section under ‘Format/Crop ’.</a:t>
            </a:r>
            <a:endParaRPr lang="en-US" sz="2400" b="0" dirty="0">
              <a:solidFill>
                <a:schemeClr val="bg1">
                  <a:lumMod val="50000"/>
                </a:schemeClr>
              </a:solidFill>
            </a:endParaRP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9"/>
          <a:srcRect l="50418" r="36621"/>
          <a:stretch/>
        </p:blipFill>
        <p:spPr>
          <a:xfrm>
            <a:off x="19993458" y="2058983"/>
            <a:ext cx="1034381" cy="1575816"/>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14945585" y="2069352"/>
            <a:ext cx="4234936" cy="1733989"/>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10"/>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20080096" y="2559356"/>
            <a:ext cx="892587" cy="90169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8" name="Foliennummernplatzhalter">
            <a:extLst>
              <a:ext uri="{FF2B5EF4-FFF2-40B4-BE49-F238E27FC236}">
                <a16:creationId xmlns:a16="http://schemas.microsoft.com/office/drawing/2014/main" id="{5D540755-8F99-4170-AC3D-122ACE6CEEFF}"/>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0" name="Trennline 1">
            <a:extLst>
              <a:ext uri="{FF2B5EF4-FFF2-40B4-BE49-F238E27FC236}">
                <a16:creationId xmlns:a16="http://schemas.microsoft.com/office/drawing/2014/main" id="{847D05E2-4B83-4272-B83A-B42483723F5F}"/>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6982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49189B1-92CF-4E9F-B231-B3FA96DADF4B}"/>
              </a:ext>
            </a:extLst>
          </p:cNvPr>
          <p:cNvGraphicFramePr>
            <a:graphicFrameLocks noChangeAspect="1"/>
          </p:cNvGraphicFramePr>
          <p:nvPr userDrawn="1">
            <p:custDataLst>
              <p:tags r:id="rId2"/>
            </p:custDataLst>
            <p:extLst>
              <p:ext uri="{D42A27DB-BD31-4B8C-83A1-F6EECF244321}">
                <p14:modId xmlns:p14="http://schemas.microsoft.com/office/powerpoint/2010/main" val="981714478"/>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6393"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A49189B1-92CF-4E9F-B231-B3FA96DADF4B}"/>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9172E8B-4E49-44E9-8CF6-BB77A86EFD6F}"/>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5"/>
            <a:ext cx="19127157" cy="932125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sp>
        <p:nvSpPr>
          <p:cNvPr id="7" name="Foliennummernplatzhalter">
            <a:extLst>
              <a:ext uri="{FF2B5EF4-FFF2-40B4-BE49-F238E27FC236}">
                <a16:creationId xmlns:a16="http://schemas.microsoft.com/office/drawing/2014/main" id="{6AC03FDA-EA8D-43F6-8E5D-2B60D6EAE1FC}"/>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0" name="Trennline 1">
            <a:extLst>
              <a:ext uri="{FF2B5EF4-FFF2-40B4-BE49-F238E27FC236}">
                <a16:creationId xmlns:a16="http://schemas.microsoft.com/office/drawing/2014/main" id="{5FA8CB2F-E428-4E9F-99D4-6B491BC352B4}"/>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1795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2CD72A-7BBE-4240-9606-E429A9217470}"/>
              </a:ext>
            </a:extLst>
          </p:cNvPr>
          <p:cNvGraphicFramePr>
            <a:graphicFrameLocks noChangeAspect="1"/>
          </p:cNvGraphicFramePr>
          <p:nvPr userDrawn="1">
            <p:custDataLst>
              <p:tags r:id="rId2"/>
            </p:custDataLst>
            <p:extLst>
              <p:ext uri="{D42A27DB-BD31-4B8C-83A1-F6EECF244321}">
                <p14:modId xmlns:p14="http://schemas.microsoft.com/office/powerpoint/2010/main" val="1638421380"/>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7417"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B32CD72A-7BBE-4240-9606-E429A9217470}"/>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537A9DD-788C-41EE-BAD5-02D4E60D44A0}"/>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1199511" y="704073"/>
            <a:ext cx="22845821" cy="721507"/>
          </a:xfrm>
        </p:spPr>
        <p:txBody>
          <a:bodyPr/>
          <a:lstStyle>
            <a:lvl1pPr>
              <a:defRPr/>
            </a:lvl1pPr>
          </a:lstStyle>
          <a:p>
            <a:r>
              <a:rPr lang="en-US"/>
              <a:t>Click to add headline</a:t>
            </a:r>
            <a:endParaRPr lang="en-US"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1198036" y="1549403"/>
            <a:ext cx="22847299" cy="1003301"/>
          </a:xfrm>
        </p:spPr>
        <p:txBody>
          <a:bodyPr vert="horz" lIns="0" tIns="0" rIns="72000" bIns="0" rtlCol="0" anchor="t">
            <a:noAutofit/>
          </a:bodyPr>
          <a:lstStyle>
            <a:lvl1pPr>
              <a:defRPr lang="de-DE" sz="3733"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US"/>
              <a:t>Click to add sub-line</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3" y="2722585"/>
            <a:ext cx="19127155" cy="932125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0" name="Foliennummernplatzhalter">
            <a:extLst>
              <a:ext uri="{FF2B5EF4-FFF2-40B4-BE49-F238E27FC236}">
                <a16:creationId xmlns:a16="http://schemas.microsoft.com/office/drawing/2014/main" id="{8471A958-967F-4D2C-A260-83781F2CED00}"/>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1" name="Trennline 1">
            <a:extLst>
              <a:ext uri="{FF2B5EF4-FFF2-40B4-BE49-F238E27FC236}">
                <a16:creationId xmlns:a16="http://schemas.microsoft.com/office/drawing/2014/main" id="{03A043AD-27AA-4AF6-A4F9-786DBD65E1CB}"/>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3432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05F4A2-EBF8-4E74-A87F-F701FD402B39}"/>
              </a:ext>
            </a:extLst>
          </p:cNvPr>
          <p:cNvGraphicFramePr>
            <a:graphicFrameLocks noChangeAspect="1"/>
          </p:cNvGraphicFramePr>
          <p:nvPr userDrawn="1">
            <p:custDataLst>
              <p:tags r:id="rId2"/>
            </p:custDataLst>
            <p:extLst>
              <p:ext uri="{D42A27DB-BD31-4B8C-83A1-F6EECF244321}">
                <p14:modId xmlns:p14="http://schemas.microsoft.com/office/powerpoint/2010/main" val="2725197410"/>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8441"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405F4A2-EBF8-4E74-A87F-F701FD402B39}"/>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D5116-215B-4ADE-B1A7-CBCAEE689E99}"/>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4"/>
            <a:ext cx="19127157" cy="7572885"/>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328360" y="10622236"/>
            <a:ext cx="6188875" cy="1645277"/>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13" name="Foliennummernplatzhalter">
            <a:extLst>
              <a:ext uri="{FF2B5EF4-FFF2-40B4-BE49-F238E27FC236}">
                <a16:creationId xmlns:a16="http://schemas.microsoft.com/office/drawing/2014/main" id="{F618ECE6-B787-4D57-9B28-772CD6429E3C}"/>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4" name="Trennline 1">
            <a:extLst>
              <a:ext uri="{FF2B5EF4-FFF2-40B4-BE49-F238E27FC236}">
                <a16:creationId xmlns:a16="http://schemas.microsoft.com/office/drawing/2014/main" id="{692D883D-FD07-4DA4-9113-9FFC5EB5D337}"/>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6482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5210137-822D-4288-A6EC-DE9549F0051F}"/>
              </a:ext>
            </a:extLst>
          </p:cNvPr>
          <p:cNvGraphicFramePr>
            <a:graphicFrameLocks noChangeAspect="1"/>
          </p:cNvGraphicFramePr>
          <p:nvPr userDrawn="1">
            <p:custDataLst>
              <p:tags r:id="rId2"/>
            </p:custDataLst>
            <p:extLst>
              <p:ext uri="{D42A27DB-BD31-4B8C-83A1-F6EECF244321}">
                <p14:modId xmlns:p14="http://schemas.microsoft.com/office/powerpoint/2010/main" val="262324014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9465"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25210137-822D-4288-A6EC-DE9549F0051F}"/>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D49A43E-087A-4B9E-9E07-1B8943C602F7}"/>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5"/>
            <a:ext cx="10992485" cy="932125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28888" cy="1441451"/>
          </a:xfrm>
        </p:spPr>
        <p:txBody>
          <a:bodyPr/>
          <a:lstStyle>
            <a:lvl1pPr>
              <a:defRPr/>
            </a:lvl1pPr>
          </a:lstStyle>
          <a:p>
            <a:r>
              <a:rPr lang="en-US"/>
              <a:t>Click to add headline</a:t>
            </a:r>
            <a:endParaRPr lang="en-U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13035915" y="2722585"/>
            <a:ext cx="10992485" cy="932125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1" name="Foliennummernplatzhalter">
            <a:extLst>
              <a:ext uri="{FF2B5EF4-FFF2-40B4-BE49-F238E27FC236}">
                <a16:creationId xmlns:a16="http://schemas.microsoft.com/office/drawing/2014/main" id="{54278E82-F900-46C0-9021-5B428B332FB3}"/>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2" name="Trennline 1">
            <a:extLst>
              <a:ext uri="{FF2B5EF4-FFF2-40B4-BE49-F238E27FC236}">
                <a16:creationId xmlns:a16="http://schemas.microsoft.com/office/drawing/2014/main" id="{88CD9DEC-AE6D-42B5-B1CE-940D859949B4}"/>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441732"/>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C53C01-513B-4ED1-B3F3-95EF0321585C}"/>
              </a:ext>
            </a:extLst>
          </p:cNvPr>
          <p:cNvGraphicFramePr>
            <a:graphicFrameLocks noChangeAspect="1"/>
          </p:cNvGraphicFramePr>
          <p:nvPr userDrawn="1">
            <p:custDataLst>
              <p:tags r:id="rId2"/>
            </p:custDataLst>
            <p:extLst>
              <p:ext uri="{D42A27DB-BD31-4B8C-83A1-F6EECF244321}">
                <p14:modId xmlns:p14="http://schemas.microsoft.com/office/powerpoint/2010/main" val="658000915"/>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0489"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93C53C01-513B-4ED1-B3F3-95EF0321585C}"/>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EE42320-2FA4-437F-A996-467772EC6A1B}"/>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3"/>
            <a:ext cx="10992485" cy="932125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sp>
        <p:nvSpPr>
          <p:cNvPr id="15" name="Foliennummernplatzhalter">
            <a:extLst>
              <a:ext uri="{FF2B5EF4-FFF2-40B4-BE49-F238E27FC236}">
                <a16:creationId xmlns:a16="http://schemas.microsoft.com/office/drawing/2014/main" id="{49C6A3CE-2610-4433-978B-67EDCC3450A0}"/>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6" name="Trennline 1">
            <a:extLst>
              <a:ext uri="{FF2B5EF4-FFF2-40B4-BE49-F238E27FC236}">
                <a16:creationId xmlns:a16="http://schemas.microsoft.com/office/drawing/2014/main" id="{DFF1C8EA-E056-4D16-851B-E904CCA53ADF}"/>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27106"/>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38D651-6C82-44F7-B3C7-683739C24F30}"/>
              </a:ext>
            </a:extLst>
          </p:cNvPr>
          <p:cNvGraphicFramePr>
            <a:graphicFrameLocks noChangeAspect="1"/>
          </p:cNvGraphicFramePr>
          <p:nvPr userDrawn="1">
            <p:custDataLst>
              <p:tags r:id="rId2"/>
            </p:custDataLst>
            <p:extLst>
              <p:ext uri="{D42A27DB-BD31-4B8C-83A1-F6EECF244321}">
                <p14:modId xmlns:p14="http://schemas.microsoft.com/office/powerpoint/2010/main" val="1080067485"/>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081"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6138D651-6C82-44F7-B3C7-683739C24F30}"/>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10AD88-2622-40CB-9922-DFDF1F011506}"/>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7"/>
          <a:srcRect t="233" b="26747"/>
          <a:stretch/>
        </p:blipFill>
        <p:spPr bwMode="gray">
          <a:xfrm>
            <a:off x="328362" y="330200"/>
            <a:ext cx="23716973" cy="9443723"/>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8"/>
          <a:stretch>
            <a:fillRect/>
          </a:stretch>
        </p:blipFill>
        <p:spPr bwMode="gray">
          <a:xfrm>
            <a:off x="328360" y="1693749"/>
            <a:ext cx="23721600" cy="8080171"/>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832397" y="10844488"/>
            <a:ext cx="6163456" cy="1701115"/>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14317579" y="9773920"/>
            <a:ext cx="9727755" cy="59424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1"/>
            <a:ext cx="21255565" cy="1579920"/>
          </a:xfrm>
        </p:spPr>
        <p:txBody>
          <a:bodyPr>
            <a:spAutoFit/>
          </a:bodyPr>
          <a:lstStyle>
            <a:lvl1pPr marL="0" indent="0">
              <a:lnSpc>
                <a:spcPct val="95000"/>
              </a:lnSpc>
              <a:spcBef>
                <a:spcPts val="3200"/>
              </a:spcBef>
              <a:spcAft>
                <a:spcPts val="0"/>
              </a:spcAft>
              <a:buNone/>
              <a:defRPr sz="4000">
                <a:solidFill>
                  <a:schemeClr val="tx1"/>
                </a:solidFill>
              </a:defRPr>
            </a:lvl1pPr>
          </a:lstStyle>
          <a:p>
            <a:r>
              <a:rPr lang="en-US"/>
              <a:t>This is the sub-line</a:t>
            </a:r>
          </a:p>
          <a:p>
            <a:r>
              <a:rPr lang="en-US"/>
              <a:t>Project name | Date</a:t>
            </a:r>
            <a:endParaRPr lang="en-US"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866263" y="5084396"/>
            <a:ext cx="21257896" cy="1920525"/>
          </a:xfrm>
          <a:prstGeom prst="rect">
            <a:avLst/>
          </a:prstGeom>
        </p:spPr>
        <p:txBody>
          <a:bodyPr wrap="square">
            <a:spAutoFit/>
          </a:bodyPr>
          <a:lstStyle>
            <a:lvl1pPr>
              <a:defRPr sz="6933" b="1">
                <a:solidFill>
                  <a:schemeClr val="tx1"/>
                </a:solidFill>
              </a:defRPr>
            </a:lvl1pPr>
          </a:lstStyle>
          <a:p>
            <a:r>
              <a:rPr lang="en-US"/>
              <a:t>Title slide/headline</a:t>
            </a:r>
            <a:br>
              <a:rPr lang="en-US"/>
            </a:br>
            <a:r>
              <a:rPr lang="en-US"/>
              <a:t>with b/w GIZ key visual</a:t>
            </a:r>
            <a:endParaRPr lang="en-US" dirty="0"/>
          </a:p>
        </p:txBody>
      </p:sp>
    </p:spTree>
    <p:extLst>
      <p:ext uri="{BB962C8B-B14F-4D97-AF65-F5344CB8AC3E}">
        <p14:creationId xmlns:p14="http://schemas.microsoft.com/office/powerpoint/2010/main" val="262883626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1E8F428-EE68-4A1C-AF81-50C7AAFE6357}"/>
              </a:ext>
            </a:extLst>
          </p:cNvPr>
          <p:cNvGraphicFramePr>
            <a:graphicFrameLocks noChangeAspect="1"/>
          </p:cNvGraphicFramePr>
          <p:nvPr userDrawn="1">
            <p:custDataLst>
              <p:tags r:id="rId2"/>
            </p:custDataLst>
            <p:extLst>
              <p:ext uri="{D42A27DB-BD31-4B8C-83A1-F6EECF244321}">
                <p14:modId xmlns:p14="http://schemas.microsoft.com/office/powerpoint/2010/main" val="2631446672"/>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1513"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1E8F428-EE68-4A1C-AF81-50C7AAFE6357}"/>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373BF5-FCF7-4526-883C-D0F0D8E9134B}"/>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14743852" y="335012"/>
            <a:ext cx="9307363" cy="11933187"/>
          </a:xfrm>
          <a:solidFill>
            <a:schemeClr val="bg2"/>
          </a:solidFill>
        </p:spPr>
        <p:txBody>
          <a:bodyPr tIns="1440000"/>
          <a:lstStyle>
            <a:lvl1pPr algn="ctr">
              <a:defRPr sz="2667">
                <a:solidFill>
                  <a:schemeClr val="tx2"/>
                </a:solidFill>
              </a:defRPr>
            </a:lvl1pPr>
          </a:lstStyle>
          <a:p>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1"/>
            <a:ext cx="12905691" cy="9545616"/>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1199512" y="640565"/>
            <a:ext cx="12905691" cy="1441451"/>
          </a:xfrm>
        </p:spPr>
        <p:txBody>
          <a:bodyPr/>
          <a:lstStyle>
            <a:lvl1pPr>
              <a:defRPr/>
            </a:lvl1pPr>
          </a:lstStyle>
          <a:p>
            <a:r>
              <a:rPr lang="en-US"/>
              <a:t>Click to add headline</a:t>
            </a:r>
            <a:endParaRPr lang="en-US" dirty="0"/>
          </a:p>
        </p:txBody>
      </p:sp>
      <p:sp>
        <p:nvSpPr>
          <p:cNvPr id="10" name="Foliennummernplatzhalter">
            <a:extLst>
              <a:ext uri="{FF2B5EF4-FFF2-40B4-BE49-F238E27FC236}">
                <a16:creationId xmlns:a16="http://schemas.microsoft.com/office/drawing/2014/main" id="{5D6A332D-19C0-4ECE-86F4-0209C3EEB8E7}"/>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2" name="Trennline 1">
            <a:extLst>
              <a:ext uri="{FF2B5EF4-FFF2-40B4-BE49-F238E27FC236}">
                <a16:creationId xmlns:a16="http://schemas.microsoft.com/office/drawing/2014/main" id="{60BA915F-0F59-4555-B503-8E271E8826DD}"/>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9439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992B27-1118-41D8-9078-598141013663}"/>
              </a:ext>
            </a:extLst>
          </p:cNvPr>
          <p:cNvGraphicFramePr>
            <a:graphicFrameLocks noChangeAspect="1"/>
          </p:cNvGraphicFramePr>
          <p:nvPr userDrawn="1">
            <p:custDataLst>
              <p:tags r:id="rId2"/>
            </p:custDataLst>
            <p:extLst>
              <p:ext uri="{D42A27DB-BD31-4B8C-83A1-F6EECF244321}">
                <p14:modId xmlns:p14="http://schemas.microsoft.com/office/powerpoint/2010/main" val="1778370575"/>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2537"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B5992B27-1118-41D8-9078-598141013663}"/>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FBB15F2-D489-4ED0-AC8A-E58144164AAC}"/>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14743852" y="335012"/>
            <a:ext cx="9307363" cy="11933187"/>
          </a:xfrm>
          <a:solidFill>
            <a:schemeClr val="bg2"/>
          </a:solidFill>
        </p:spPr>
        <p:txBody>
          <a:bodyPr vert="horz" lIns="36000" tIns="1440000" rIns="36000" bIns="36000" rtlCol="0">
            <a:noAutofit/>
          </a:bodyPr>
          <a:lstStyle>
            <a:lvl1pPr algn="ctr">
              <a:defRPr lang="en-GB" sz="2667" dirty="0">
                <a:solidFill>
                  <a:schemeClr val="tx2"/>
                </a:solidFill>
              </a:defRPr>
            </a:lvl1pPr>
          </a:lstStyle>
          <a:p>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1"/>
            <a:ext cx="12905691" cy="7599979"/>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328360" y="10622236"/>
            <a:ext cx="6188875" cy="1645277"/>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1199512" y="640565"/>
            <a:ext cx="12905691" cy="1441451"/>
          </a:xfrm>
        </p:spPr>
        <p:txBody>
          <a:bodyPr/>
          <a:lstStyle>
            <a:lvl1pPr>
              <a:defRPr/>
            </a:lvl1pPr>
          </a:lstStyle>
          <a:p>
            <a:r>
              <a:rPr lang="en-US"/>
              <a:t>Click to add headline</a:t>
            </a:r>
            <a:endParaRPr lang="en-US" dirty="0"/>
          </a:p>
        </p:txBody>
      </p:sp>
      <p:sp>
        <p:nvSpPr>
          <p:cNvPr id="16" name="Foliennummernplatzhalter">
            <a:extLst>
              <a:ext uri="{FF2B5EF4-FFF2-40B4-BE49-F238E27FC236}">
                <a16:creationId xmlns:a16="http://schemas.microsoft.com/office/drawing/2014/main" id="{CE1A5410-B91E-49A1-94FD-B03706CAAC73}"/>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7" name="Trennline 1">
            <a:extLst>
              <a:ext uri="{FF2B5EF4-FFF2-40B4-BE49-F238E27FC236}">
                <a16:creationId xmlns:a16="http://schemas.microsoft.com/office/drawing/2014/main" id="{846BDBCD-A610-46E9-B0AA-22A29DA6FA1F}"/>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7433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80C4D9-A627-4EB8-8BFE-FA4B8B073991}"/>
              </a:ext>
            </a:extLst>
          </p:cNvPr>
          <p:cNvGraphicFramePr>
            <a:graphicFrameLocks noChangeAspect="1"/>
          </p:cNvGraphicFramePr>
          <p:nvPr userDrawn="1">
            <p:custDataLst>
              <p:tags r:id="rId2"/>
            </p:custDataLst>
            <p:extLst>
              <p:ext uri="{D42A27DB-BD31-4B8C-83A1-F6EECF244321}">
                <p14:modId xmlns:p14="http://schemas.microsoft.com/office/powerpoint/2010/main" val="335690817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3561"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2480C4D9-A627-4EB8-8BFE-FA4B8B073991}"/>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0E631BD-0988-45B8-A64C-7120A50745B3}"/>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14743852" y="335012"/>
            <a:ext cx="9307363" cy="5721453"/>
          </a:xfrm>
          <a:solidFill>
            <a:schemeClr val="bg2"/>
          </a:solidFill>
        </p:spPr>
        <p:txBody>
          <a:bodyPr vert="horz" lIns="36000" tIns="1440000" rIns="36000" bIns="36000" rtlCol="0">
            <a:noAutofit/>
          </a:bodyPr>
          <a:lstStyle>
            <a:lvl1pPr algn="ctr">
              <a:defRPr lang="en-GB" sz="2667" dirty="0">
                <a:solidFill>
                  <a:schemeClr val="tx2"/>
                </a:solidFill>
              </a:defRPr>
            </a:lvl1pPr>
          </a:lstStyle>
          <a:p>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1"/>
            <a:ext cx="12905691" cy="9545616"/>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14743852" y="6546746"/>
            <a:ext cx="9307363" cy="5721453"/>
          </a:xfrm>
          <a:solidFill>
            <a:schemeClr val="bg2"/>
          </a:solidFill>
        </p:spPr>
        <p:txBody>
          <a:bodyPr vert="horz" lIns="36000" tIns="1440000" rIns="36000" bIns="36000" rtlCol="0">
            <a:noAutofit/>
          </a:bodyPr>
          <a:lstStyle>
            <a:lvl1pPr algn="ctr">
              <a:defRPr lang="en-GB" sz="2667" dirty="0">
                <a:solidFill>
                  <a:schemeClr val="tx2"/>
                </a:solidFill>
              </a:defRPr>
            </a:lvl1pPr>
          </a:lstStyle>
          <a:p>
            <a:r>
              <a:rPr lang="en-US"/>
              <a:t>Photo</a:t>
            </a:r>
            <a:endParaRPr lang="en-US"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1199511" y="640565"/>
            <a:ext cx="12905693" cy="1441451"/>
          </a:xfrm>
        </p:spPr>
        <p:txBody>
          <a:bodyPr/>
          <a:lstStyle>
            <a:lvl1pPr>
              <a:defRPr/>
            </a:lvl1pPr>
          </a:lstStyle>
          <a:p>
            <a:r>
              <a:rPr lang="en-US"/>
              <a:t>Click to add headline</a:t>
            </a:r>
            <a:endParaRPr lang="en-US" dirty="0"/>
          </a:p>
        </p:txBody>
      </p:sp>
      <p:sp>
        <p:nvSpPr>
          <p:cNvPr id="10" name="Foliennummernplatzhalter">
            <a:extLst>
              <a:ext uri="{FF2B5EF4-FFF2-40B4-BE49-F238E27FC236}">
                <a16:creationId xmlns:a16="http://schemas.microsoft.com/office/drawing/2014/main" id="{43087F2A-7736-471B-ADE1-494527E03312}"/>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1" name="Trennline 1">
            <a:extLst>
              <a:ext uri="{FF2B5EF4-FFF2-40B4-BE49-F238E27FC236}">
                <a16:creationId xmlns:a16="http://schemas.microsoft.com/office/drawing/2014/main" id="{FF2625E0-71DC-4113-BBF9-BF3A2FBEFAC2}"/>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6823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48CD9D-3FE6-4CFC-88DF-A3426A3EBDC8}"/>
              </a:ext>
            </a:extLst>
          </p:cNvPr>
          <p:cNvGraphicFramePr>
            <a:graphicFrameLocks noChangeAspect="1"/>
          </p:cNvGraphicFramePr>
          <p:nvPr userDrawn="1">
            <p:custDataLst>
              <p:tags r:id="rId2"/>
            </p:custDataLst>
            <p:extLst>
              <p:ext uri="{D42A27DB-BD31-4B8C-83A1-F6EECF244321}">
                <p14:modId xmlns:p14="http://schemas.microsoft.com/office/powerpoint/2010/main" val="3341527593"/>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4585"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748CD9D-3FE6-4CFC-88DF-A3426A3EBDC8}"/>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380685B-4708-4144-A802-F16675A1FC26}"/>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14743852" y="335012"/>
            <a:ext cx="9307363" cy="5721453"/>
          </a:xfrm>
          <a:solidFill>
            <a:schemeClr val="bg2"/>
          </a:solidFill>
        </p:spPr>
        <p:txBody>
          <a:bodyPr vert="horz" lIns="36000" tIns="1440000" rIns="36000" bIns="36000" rtlCol="0">
            <a:noAutofit/>
          </a:bodyPr>
          <a:lstStyle>
            <a:lvl1pPr algn="ctr">
              <a:defRPr lang="en-GB" sz="2667" dirty="0">
                <a:solidFill>
                  <a:schemeClr val="tx2"/>
                </a:solidFill>
              </a:defRPr>
            </a:lvl1pPr>
          </a:lstStyle>
          <a:p>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5" y="2722581"/>
            <a:ext cx="12905691" cy="7599979"/>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328360" y="10622236"/>
            <a:ext cx="6188875" cy="1645277"/>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14743852" y="6546746"/>
            <a:ext cx="9307363" cy="5721453"/>
          </a:xfrm>
          <a:solidFill>
            <a:schemeClr val="bg2"/>
          </a:solidFill>
        </p:spPr>
        <p:txBody>
          <a:bodyPr vert="horz" lIns="36000" tIns="1440000" rIns="36000" bIns="36000" rtlCol="0">
            <a:noAutofit/>
          </a:bodyPr>
          <a:lstStyle>
            <a:lvl1pPr algn="ctr">
              <a:defRPr lang="en-GB" sz="2667" dirty="0">
                <a:solidFill>
                  <a:schemeClr val="tx2"/>
                </a:solidFill>
              </a:defRPr>
            </a:lvl1pPr>
          </a:lstStyle>
          <a:p>
            <a:r>
              <a:rPr lang="en-US"/>
              <a:t>Photo</a:t>
            </a:r>
            <a:endParaRPr lang="en-US"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1199512" y="640565"/>
            <a:ext cx="12905691" cy="1441451"/>
          </a:xfrm>
        </p:spPr>
        <p:txBody>
          <a:bodyPr/>
          <a:lstStyle>
            <a:lvl1pPr>
              <a:defRPr/>
            </a:lvl1pPr>
          </a:lstStyle>
          <a:p>
            <a:r>
              <a:rPr lang="en-US"/>
              <a:t>Click to add headline</a:t>
            </a:r>
            <a:endParaRPr lang="en-US" dirty="0"/>
          </a:p>
        </p:txBody>
      </p:sp>
      <p:sp>
        <p:nvSpPr>
          <p:cNvPr id="17" name="Foliennummernplatzhalter">
            <a:extLst>
              <a:ext uri="{FF2B5EF4-FFF2-40B4-BE49-F238E27FC236}">
                <a16:creationId xmlns:a16="http://schemas.microsoft.com/office/drawing/2014/main" id="{64BAF001-29D4-43EC-A897-55B874654A93}"/>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9" name="Trennline 1">
            <a:extLst>
              <a:ext uri="{FF2B5EF4-FFF2-40B4-BE49-F238E27FC236}">
                <a16:creationId xmlns:a16="http://schemas.microsoft.com/office/drawing/2014/main" id="{5670F6C3-2AF1-41D0-A69D-58CA3BBD3977}"/>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987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B89037-3175-4824-BE11-568255DDEE71}"/>
              </a:ext>
            </a:extLst>
          </p:cNvPr>
          <p:cNvGraphicFramePr>
            <a:graphicFrameLocks noChangeAspect="1"/>
          </p:cNvGraphicFramePr>
          <p:nvPr userDrawn="1">
            <p:custDataLst>
              <p:tags r:id="rId2"/>
            </p:custDataLst>
            <p:extLst>
              <p:ext uri="{D42A27DB-BD31-4B8C-83A1-F6EECF244321}">
                <p14:modId xmlns:p14="http://schemas.microsoft.com/office/powerpoint/2010/main" val="3998428111"/>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5609"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B4B89037-3175-4824-BE11-568255DDEE71}"/>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3E51FCC-AC66-4C97-92C9-F2273F58046C}"/>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12608415" y="6519336"/>
            <a:ext cx="11436920" cy="5748181"/>
          </a:xfrm>
          <a:solidFill>
            <a:schemeClr val="bg2"/>
          </a:solidFill>
        </p:spPr>
        <p:txBody>
          <a:bodyPr vert="horz" lIns="36000" tIns="1440000" rIns="36000" bIns="36000" rtlCol="0">
            <a:noAutofit/>
          </a:bodyPr>
          <a:lstStyle>
            <a:lvl1pPr>
              <a:defRPr lang="en-GB" sz="2667" dirty="0">
                <a:solidFill>
                  <a:schemeClr val="tx2"/>
                </a:solidFill>
              </a:defRPr>
            </a:lvl1pPr>
          </a:lstStyle>
          <a:p>
            <a:pPr lvl="0" algn="ctr"/>
            <a:r>
              <a:rPr lang="en-US"/>
              <a:t>Photo</a:t>
            </a:r>
            <a:endParaRPr lang="en-U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328359" y="6519336"/>
            <a:ext cx="11436920" cy="5748181"/>
          </a:xfrm>
          <a:solidFill>
            <a:schemeClr val="bg2"/>
          </a:solidFill>
        </p:spPr>
        <p:txBody>
          <a:bodyPr vert="horz" lIns="36000" tIns="1440000" rIns="36000" bIns="36000" rtlCol="0">
            <a:noAutofit/>
          </a:bodyPr>
          <a:lstStyle>
            <a:lvl1pPr>
              <a:defRPr lang="en-GB" sz="2667" dirty="0">
                <a:solidFill>
                  <a:schemeClr val="tx2"/>
                </a:solidFill>
              </a:defRPr>
            </a:lvl1pPr>
          </a:lstStyle>
          <a:p>
            <a:pPr lvl="0" algn="ctr"/>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6" y="2722585"/>
            <a:ext cx="10565763" cy="3332776"/>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28888" cy="1441451"/>
          </a:xfrm>
        </p:spPr>
        <p:txBody>
          <a:bodyPr/>
          <a:lstStyle>
            <a:lvl1pPr>
              <a:defRPr/>
            </a:lvl1pPr>
          </a:lstStyle>
          <a:p>
            <a:r>
              <a:rPr lang="en-US"/>
              <a:t>Click to add headline</a:t>
            </a:r>
            <a:endParaRPr lang="en-U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13481954" y="2722585"/>
            <a:ext cx="10546445" cy="3332776"/>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0" name="Foliennummernplatzhalter">
            <a:extLst>
              <a:ext uri="{FF2B5EF4-FFF2-40B4-BE49-F238E27FC236}">
                <a16:creationId xmlns:a16="http://schemas.microsoft.com/office/drawing/2014/main" id="{2C0FC1D5-9FB3-4091-940D-694AB930740F}"/>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3" name="Trennline 1">
            <a:extLst>
              <a:ext uri="{FF2B5EF4-FFF2-40B4-BE49-F238E27FC236}">
                <a16:creationId xmlns:a16="http://schemas.microsoft.com/office/drawing/2014/main" id="{4314E037-6CC0-4DFC-AFD1-212E14CBCBD2}"/>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8381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2227BD4-6F15-4D10-ADD5-67A6CDB04B04}"/>
              </a:ext>
            </a:extLst>
          </p:cNvPr>
          <p:cNvGraphicFramePr>
            <a:graphicFrameLocks noChangeAspect="1"/>
          </p:cNvGraphicFramePr>
          <p:nvPr userDrawn="1">
            <p:custDataLst>
              <p:tags r:id="rId2"/>
            </p:custDataLst>
            <p:extLst>
              <p:ext uri="{D42A27DB-BD31-4B8C-83A1-F6EECF244321}">
                <p14:modId xmlns:p14="http://schemas.microsoft.com/office/powerpoint/2010/main" val="2524863960"/>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6633"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12227BD4-6F15-4D10-ADD5-67A6CDB04B04}"/>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C9CC27E-1EF1-42A1-9B14-F3F3B875BCDA}"/>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8375648" y="7985915"/>
            <a:ext cx="7622400" cy="4281600"/>
          </a:xfrm>
          <a:solidFill>
            <a:schemeClr val="bg2"/>
          </a:solidFill>
        </p:spPr>
        <p:txBody>
          <a:bodyPr vert="horz" lIns="36000" tIns="1080000" rIns="36000" bIns="36000" rtlCol="0">
            <a:noAutofit/>
          </a:bodyPr>
          <a:lstStyle>
            <a:lvl1pPr algn="ctr">
              <a:defRPr lang="en-GB" sz="2667" dirty="0">
                <a:solidFill>
                  <a:schemeClr val="tx2"/>
                </a:solidFill>
              </a:defRPr>
            </a:lvl1pPr>
          </a:lstStyle>
          <a:p>
            <a:r>
              <a:rPr lang="en-US"/>
              <a:t>Photo</a:t>
            </a:r>
            <a:endParaRPr lang="en-U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328360" y="7985915"/>
            <a:ext cx="7622400" cy="4281600"/>
          </a:xfrm>
          <a:solidFill>
            <a:schemeClr val="bg2"/>
          </a:solidFill>
        </p:spPr>
        <p:txBody>
          <a:bodyPr vert="horz" lIns="36000" tIns="1080000" rIns="36000" bIns="36000" rtlCol="0">
            <a:noAutofit/>
          </a:bodyPr>
          <a:lstStyle>
            <a:lvl1pPr algn="ctr">
              <a:defRPr lang="en-GB" sz="2667" dirty="0">
                <a:solidFill>
                  <a:schemeClr val="tx2"/>
                </a:solidFill>
              </a:defRPr>
            </a:lvl1pPr>
          </a:lstStyle>
          <a:p>
            <a:r>
              <a:rPr lang="en-US"/>
              <a:t>Photo</a:t>
            </a:r>
            <a:endParaRPr lang="en-U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199516" y="2722586"/>
            <a:ext cx="6751245" cy="471766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28888" cy="1441451"/>
          </a:xfrm>
        </p:spPr>
        <p:txBody>
          <a:bodyPr/>
          <a:lstStyle>
            <a:lvl1pPr>
              <a:defRPr/>
            </a:lvl1pPr>
          </a:lstStyle>
          <a:p>
            <a:r>
              <a:rPr lang="en-US"/>
              <a:t>Click to add headline</a:t>
            </a:r>
            <a:endParaRPr lang="en-U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9246804" y="2722586"/>
            <a:ext cx="6751245" cy="471766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16422933" y="7985915"/>
            <a:ext cx="7622400" cy="4281600"/>
          </a:xfrm>
          <a:solidFill>
            <a:schemeClr val="bg2"/>
          </a:solidFill>
        </p:spPr>
        <p:txBody>
          <a:bodyPr vert="horz" lIns="36000" tIns="1080000" rIns="36000" bIns="36000" rtlCol="0">
            <a:noAutofit/>
          </a:bodyPr>
          <a:lstStyle>
            <a:lvl1pPr algn="ctr">
              <a:defRPr lang="en-GB" sz="2667" dirty="0">
                <a:solidFill>
                  <a:schemeClr val="tx2"/>
                </a:solidFill>
              </a:defRPr>
            </a:lvl1pPr>
          </a:lstStyle>
          <a:p>
            <a:r>
              <a:rPr lang="en-US"/>
              <a:t>Photo</a:t>
            </a:r>
            <a:endParaRPr lang="en-US"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17294092" y="2722586"/>
            <a:ext cx="6751245" cy="4717661"/>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3" name="Foliennummernplatzhalter">
            <a:extLst>
              <a:ext uri="{FF2B5EF4-FFF2-40B4-BE49-F238E27FC236}">
                <a16:creationId xmlns:a16="http://schemas.microsoft.com/office/drawing/2014/main" id="{3FE6F498-1A14-403D-813F-6871280BE807}"/>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4" name="Trennline 1">
            <a:extLst>
              <a:ext uri="{FF2B5EF4-FFF2-40B4-BE49-F238E27FC236}">
                <a16:creationId xmlns:a16="http://schemas.microsoft.com/office/drawing/2014/main" id="{7118C35E-EE48-4467-A656-11204E6F08E3}"/>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9227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A23917-06F5-4859-A6F9-30055B74B934}"/>
              </a:ext>
            </a:extLst>
          </p:cNvPr>
          <p:cNvGraphicFramePr>
            <a:graphicFrameLocks noChangeAspect="1"/>
          </p:cNvGraphicFramePr>
          <p:nvPr userDrawn="1">
            <p:custDataLst>
              <p:tags r:id="rId2"/>
            </p:custDataLst>
            <p:extLst>
              <p:ext uri="{D42A27DB-BD31-4B8C-83A1-F6EECF244321}">
                <p14:modId xmlns:p14="http://schemas.microsoft.com/office/powerpoint/2010/main" val="1203491577"/>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7657"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2EA23917-06F5-4859-A6F9-30055B74B934}"/>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421F797-D62B-4C27-A299-27E502F00BDC}"/>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1227667" y="8301034"/>
            <a:ext cx="7053536" cy="3967165"/>
          </a:xfrm>
          <a:solidFill>
            <a:schemeClr val="bg2"/>
          </a:solidFill>
        </p:spPr>
        <p:txBody>
          <a:bodyPr vert="horz" lIns="36000" tIns="1152000" rIns="36000" bIns="36000" rtlCol="0">
            <a:noAutofit/>
          </a:bodyPr>
          <a:lstStyle>
            <a:lvl1pPr algn="ctr">
              <a:defRPr lang="en-GB" sz="2667" dirty="0">
                <a:solidFill>
                  <a:schemeClr val="tx2"/>
                </a:solidFill>
              </a:defRPr>
            </a:lvl1pPr>
          </a:lstStyle>
          <a:p>
            <a:r>
              <a:rPr lang="en-US"/>
              <a:t>Photo</a:t>
            </a:r>
            <a:endParaRPr lang="en-US"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1227664" y="2588457"/>
            <a:ext cx="7052736" cy="37068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1227664" y="6457896"/>
            <a:ext cx="7052736" cy="16916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1227664" y="6446747"/>
            <a:ext cx="7052736" cy="565349"/>
          </a:xfrm>
          <a:noFill/>
        </p:spPr>
        <p:txBody>
          <a:bodyPr vert="horz" lIns="72000" tIns="36000" rIns="72000" bIns="36000" rtlCol="0" anchor="ctr">
            <a:noAutofit/>
          </a:bodyPr>
          <a:lstStyle>
            <a:lvl1pPr marL="0" marR="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lang="de-DE" sz="2667" b="1" baseline="0" dirty="0">
                <a:solidFill>
                  <a:schemeClr val="bg1"/>
                </a:solidFill>
              </a:defRPr>
            </a:lvl1pPr>
            <a:lvl2pPr>
              <a:defRPr lang="de-DE" dirty="0"/>
            </a:lvl2pPr>
            <a:lvl3pPr>
              <a:defRPr lang="en-GB" dirty="0"/>
            </a:lvl3pPr>
          </a:lstStyle>
          <a:p>
            <a:r>
              <a:rPr lang="en-US"/>
              <a:t>Name of partner</a:t>
            </a:r>
            <a:endParaRPr lang="en-US"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1199511" y="640565"/>
            <a:ext cx="12905693" cy="1441451"/>
          </a:xfrm>
        </p:spPr>
        <p:txBody>
          <a:bodyPr/>
          <a:lstStyle>
            <a:lvl1pPr>
              <a:defRPr/>
            </a:lvl1pPr>
          </a:lstStyle>
          <a:p>
            <a:r>
              <a:rPr lang="en-US"/>
              <a:t>Project text slide</a:t>
            </a:r>
            <a:endParaRPr lang="en-US"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1227664" y="7065108"/>
            <a:ext cx="7052736" cy="1051875"/>
          </a:xfrm>
          <a:noFill/>
        </p:spPr>
        <p:txBody>
          <a:bodyPr lIns="72000" anchor="t"/>
          <a:lstStyle>
            <a:lvl1pPr>
              <a:lnSpc>
                <a:spcPct val="100000"/>
              </a:lnSpc>
              <a:spcBef>
                <a:spcPts val="0"/>
              </a:spcBef>
              <a:defRPr sz="2133" b="0" baseline="0">
                <a:solidFill>
                  <a:schemeClr val="bg1"/>
                </a:solidFill>
              </a:defRPr>
            </a:lvl1pPr>
          </a:lstStyle>
          <a:p>
            <a:r>
              <a:rPr lang="en-US"/>
              <a:t>MM/YYYY – MM/YYYY</a:t>
            </a:r>
            <a:br>
              <a:rPr lang="en-US"/>
            </a:br>
            <a:r>
              <a:rPr lang="en-US"/>
              <a:t>Volume: EUR 00 million</a:t>
            </a:r>
            <a:br>
              <a:rPr lang="en-US"/>
            </a:br>
            <a:r>
              <a:rPr lang="en-US"/>
              <a:t>Public contribution: EUR 000,000</a:t>
            </a:r>
            <a:endParaRPr lang="en-US" dirty="0"/>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1227664" y="2590161"/>
            <a:ext cx="7052736" cy="724792"/>
          </a:xfrm>
          <a:noFill/>
        </p:spPr>
        <p:txBody>
          <a:bodyPr lIns="72000" tIns="36000" bIns="36000" anchor="ctr"/>
          <a:lstStyle>
            <a:lvl1pPr>
              <a:defRPr sz="2933" b="1" baseline="0">
                <a:solidFill>
                  <a:schemeClr val="tx1"/>
                </a:solidFill>
              </a:defRPr>
            </a:lvl1pPr>
          </a:lstStyle>
          <a:p>
            <a:r>
              <a:rPr lang="en-US"/>
              <a:t>Name of country</a:t>
            </a:r>
            <a:endParaRPr lang="en-US" dirty="0"/>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1227664" y="3314955"/>
            <a:ext cx="7052736" cy="2980309"/>
          </a:xfrm>
          <a:noFill/>
        </p:spPr>
        <p:txBody>
          <a:bodyPr lIns="72000" tIns="0" bIns="36000" anchor="t"/>
          <a:lstStyle>
            <a:lvl1pPr marL="0" indent="0" algn="l" defTabSz="1828823" rtl="0" eaLnBrk="1" latinLnBrk="0" hangingPunct="1">
              <a:lnSpc>
                <a:spcPct val="100000"/>
              </a:lnSpc>
              <a:spcBef>
                <a:spcPts val="0"/>
              </a:spcBef>
              <a:buFont typeface="Arial" panose="020B0604020202020204" pitchFamily="34" charset="0"/>
              <a:buNone/>
              <a:defRPr lang="de-DE" sz="2667" b="0" kern="1200" baseline="0" dirty="0" smtClean="0">
                <a:solidFill>
                  <a:schemeClr val="tx1"/>
                </a:solidFill>
                <a:latin typeface="+mn-lt"/>
                <a:ea typeface="+mn-ea"/>
                <a:cs typeface="+mn-cs"/>
              </a:defRPr>
            </a:lvl1pPr>
          </a:lstStyle>
          <a:p>
            <a:r>
              <a:rPr lang="en-US"/>
              <a:t>Text containing the name of the country.</a:t>
            </a:r>
            <a:endParaRPr lang="en-US" dirty="0"/>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8828259" y="2722035"/>
            <a:ext cx="15246709" cy="9546165"/>
          </a:xfrm>
        </p:spPr>
        <p:txBody>
          <a:bodyPr/>
          <a:lstStyle>
            <a:lvl1pPr>
              <a:defRPr/>
            </a:lvl1pPr>
            <a:lvl2pPr>
              <a:defRPr/>
            </a:lvl2pPr>
            <a:lvl3pPr>
              <a:defRPr/>
            </a:lvl3p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17" name="Foliennummernplatzhalter">
            <a:extLst>
              <a:ext uri="{FF2B5EF4-FFF2-40B4-BE49-F238E27FC236}">
                <a16:creationId xmlns:a16="http://schemas.microsoft.com/office/drawing/2014/main" id="{2F8A72BA-F2AB-4D8C-BC94-6461D6B8337C}"/>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0" name="Trennline 1">
            <a:extLst>
              <a:ext uri="{FF2B5EF4-FFF2-40B4-BE49-F238E27FC236}">
                <a16:creationId xmlns:a16="http://schemas.microsoft.com/office/drawing/2014/main" id="{3B520700-629E-4E99-8F45-FABBAE1E8AE2}"/>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8326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6843121-E796-4211-AF71-D4A3DE75210E}"/>
              </a:ext>
            </a:extLst>
          </p:cNvPr>
          <p:cNvGraphicFramePr>
            <a:graphicFrameLocks noChangeAspect="1"/>
          </p:cNvGraphicFramePr>
          <p:nvPr userDrawn="1">
            <p:custDataLst>
              <p:tags r:id="rId2"/>
            </p:custDataLst>
            <p:extLst>
              <p:ext uri="{D42A27DB-BD31-4B8C-83A1-F6EECF244321}">
                <p14:modId xmlns:p14="http://schemas.microsoft.com/office/powerpoint/2010/main" val="271300169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8681"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B6843121-E796-4211-AF71-D4A3DE75210E}"/>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6"/>
          <a:srcRect t="234" b="7466"/>
          <a:stretch/>
        </p:blipFill>
        <p:spPr bwMode="gray">
          <a:xfrm>
            <a:off x="328362" y="330200"/>
            <a:ext cx="23716973" cy="11937317"/>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328362" y="330200"/>
            <a:ext cx="23716973" cy="119373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14934"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1199512" y="640565"/>
            <a:ext cx="22246645" cy="1441451"/>
          </a:xfrm>
        </p:spPr>
        <p:txBody>
          <a:bodyPr/>
          <a:lstStyle>
            <a:lvl1pPr>
              <a:defRPr/>
            </a:lvl1pPr>
          </a:lstStyle>
          <a:p>
            <a:r>
              <a:rPr lang="en-US"/>
              <a:t>Contact</a:t>
            </a:r>
            <a:endParaRPr lang="en-US"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5707425" y="5521918"/>
            <a:ext cx="8985496" cy="2733429"/>
          </a:xfrm>
        </p:spPr>
        <p:txBody>
          <a:bodyPr/>
          <a:lstStyle>
            <a:lvl1pPr>
              <a:lnSpc>
                <a:spcPct val="100000"/>
              </a:lnSpc>
              <a:spcBef>
                <a:spcPts val="0"/>
              </a:spcBef>
              <a:defRPr sz="3200"/>
            </a:lvl1pPr>
          </a:lstStyle>
          <a:p>
            <a:r>
              <a:rPr lang="en-US"/>
              <a:t>givenname.familyname@giz.de </a:t>
            </a:r>
          </a:p>
          <a:p>
            <a:r>
              <a:rPr lang="en-US"/>
              <a:t>T +49 (0) x xx xx xx </a:t>
            </a:r>
          </a:p>
          <a:p>
            <a:r>
              <a:rPr lang="en-US"/>
              <a:t>F +49 (0) x xx xx xx</a:t>
            </a:r>
            <a:endParaRPr lang="en-US"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5707425" y="3714296"/>
            <a:ext cx="8985496" cy="470069"/>
          </a:xfrm>
        </p:spPr>
        <p:txBody>
          <a:bodyPr/>
          <a:lstStyle>
            <a:lvl1pPr>
              <a:defRPr sz="3200" b="1"/>
            </a:lvl1pPr>
          </a:lstStyle>
          <a:p>
            <a:r>
              <a:rPr lang="en-US"/>
              <a:t>Given name Family name</a:t>
            </a:r>
            <a:endParaRPr lang="en-US"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5707425" y="4362608"/>
            <a:ext cx="8985496" cy="470069"/>
          </a:xfrm>
        </p:spPr>
        <p:txBody>
          <a:bodyPr/>
          <a:lstStyle>
            <a:lvl1pPr>
              <a:defRPr sz="3200"/>
            </a:lvl1pPr>
          </a:lstStyle>
          <a:p>
            <a:r>
              <a:rPr lang="en-US"/>
              <a:t>Function, place</a:t>
            </a:r>
            <a:endParaRPr lang="en-US"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199511" y="3714296"/>
            <a:ext cx="3914877" cy="4541045"/>
          </a:xfrm>
          <a:solidFill>
            <a:schemeClr val="bg2"/>
          </a:solidFill>
        </p:spPr>
        <p:txBody>
          <a:bodyPr vert="horz" lIns="36000" tIns="1080000" rIns="36000" bIns="36000" rtlCol="0">
            <a:noAutofit/>
          </a:bodyPr>
          <a:lstStyle>
            <a:lvl1pPr algn="ctr">
              <a:defRPr lang="en-GB" sz="2667" dirty="0">
                <a:solidFill>
                  <a:schemeClr val="tx2"/>
                </a:solidFill>
              </a:defRPr>
            </a:lvl1pPr>
          </a:lstStyle>
          <a:p>
            <a:pPr lvl="0" algn="ctr"/>
            <a:r>
              <a:rPr lang="en-US"/>
              <a:t>Photo</a:t>
            </a:r>
            <a:endParaRPr lang="en-US"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2303960" y="10807192"/>
            <a:ext cx="1813317"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www.giz.de</a:t>
            </a:r>
            <a:endParaRPr lang="en-US" sz="2667" dirty="0">
              <a:solidFill>
                <a:schemeClr val="tx1">
                  <a:lumMod val="75000"/>
                  <a:lumOff val="25000"/>
                </a:schemeClr>
              </a:solidFill>
            </a:endParaRP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7"/>
          <a:stretch>
            <a:fillRect/>
          </a:stretch>
        </p:blipFill>
        <p:spPr bwMode="gray">
          <a:xfrm>
            <a:off x="6062624" y="10885187"/>
            <a:ext cx="775275" cy="630555"/>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8"/>
          <a:stretch>
            <a:fillRect/>
          </a:stretch>
        </p:blipFill>
        <p:spPr bwMode="gray">
          <a:xfrm>
            <a:off x="13229808" y="10816499"/>
            <a:ext cx="625376" cy="625371"/>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1185312" y="10744672"/>
            <a:ext cx="700325" cy="79268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7158177" y="10807192"/>
            <a:ext cx="4397358"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https://twitter.com/giz_gmbh</a:t>
            </a:r>
            <a:endParaRPr lang="en-US" sz="2667" dirty="0">
              <a:solidFill>
                <a:schemeClr val="tx1">
                  <a:lumMod val="75000"/>
                  <a:lumOff val="25000"/>
                </a:schemeClr>
              </a:solidFill>
            </a:endParaRP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14158364" y="10807192"/>
            <a:ext cx="5718232"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https://www.facebook.com/gizprofile/</a:t>
            </a:r>
            <a:endParaRPr lang="en-US" sz="2667" dirty="0">
              <a:solidFill>
                <a:schemeClr val="tx1">
                  <a:lumMod val="75000"/>
                  <a:lumOff val="25000"/>
                </a:schemeClr>
              </a:solidFill>
            </a:endParaRPr>
          </a:p>
        </p:txBody>
      </p:sp>
      <p:sp>
        <p:nvSpPr>
          <p:cNvPr id="22" name="Foliennummernplatzhalter">
            <a:extLst>
              <a:ext uri="{FF2B5EF4-FFF2-40B4-BE49-F238E27FC236}">
                <a16:creationId xmlns:a16="http://schemas.microsoft.com/office/drawing/2014/main" id="{F01DB48B-4ACC-4E47-BD2F-88E71613F056}"/>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3" name="Trennline 1">
            <a:extLst>
              <a:ext uri="{FF2B5EF4-FFF2-40B4-BE49-F238E27FC236}">
                <a16:creationId xmlns:a16="http://schemas.microsoft.com/office/drawing/2014/main" id="{78BCB2D4-AC5E-40B5-A713-65BB00ED2BDD}"/>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7567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2E2C34-4ED2-4DE4-9D77-D8A0F825570F}"/>
              </a:ext>
            </a:extLst>
          </p:cNvPr>
          <p:cNvGraphicFramePr>
            <a:graphicFrameLocks noChangeAspect="1"/>
          </p:cNvGraphicFramePr>
          <p:nvPr userDrawn="1">
            <p:custDataLst>
              <p:tags r:id="rId2"/>
            </p:custDataLst>
            <p:extLst>
              <p:ext uri="{D42A27DB-BD31-4B8C-83A1-F6EECF244321}">
                <p14:modId xmlns:p14="http://schemas.microsoft.com/office/powerpoint/2010/main" val="218955804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29705"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8F2E2C34-4ED2-4DE4-9D77-D8A0F825570F}"/>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6"/>
          <a:srcRect t="234" b="7466"/>
          <a:stretch/>
        </p:blipFill>
        <p:spPr bwMode="gray">
          <a:xfrm>
            <a:off x="328362" y="330200"/>
            <a:ext cx="23716973" cy="11937317"/>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328362" y="330200"/>
            <a:ext cx="23716973" cy="119373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14934"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2303960" y="10807192"/>
            <a:ext cx="1813317"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www.giz.de</a:t>
            </a:r>
            <a:endParaRPr lang="en-US" sz="2667"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7"/>
          <a:stretch>
            <a:fillRect/>
          </a:stretch>
        </p:blipFill>
        <p:spPr bwMode="gray">
          <a:xfrm>
            <a:off x="6062624" y="10885187"/>
            <a:ext cx="775275" cy="630555"/>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8"/>
          <a:stretch>
            <a:fillRect/>
          </a:stretch>
        </p:blipFill>
        <p:spPr bwMode="gray">
          <a:xfrm>
            <a:off x="13229808" y="10816499"/>
            <a:ext cx="625376" cy="625371"/>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1185312" y="10744672"/>
            <a:ext cx="700325" cy="79268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7158177" y="10807192"/>
            <a:ext cx="4397358"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https://twitter.com/giz_gmbh</a:t>
            </a:r>
            <a:endParaRPr lang="en-US" sz="2667"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14158364" y="10807192"/>
            <a:ext cx="5718232"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https://www.facebook.com/gizprofile/</a:t>
            </a:r>
            <a:endParaRPr lang="en-US" sz="2667" dirty="0">
              <a:solidFill>
                <a:schemeClr val="tx1">
                  <a:lumMod val="75000"/>
                  <a:lumOff val="25000"/>
                </a:schemeClr>
              </a:solidFill>
            </a:endParaRP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5224167" y="5521918"/>
            <a:ext cx="6853827" cy="1603381"/>
          </a:xfrm>
        </p:spPr>
        <p:txBody>
          <a:bodyPr/>
          <a:lstStyle>
            <a:lvl1pPr>
              <a:lnSpc>
                <a:spcPct val="100000"/>
              </a:lnSpc>
              <a:spcBef>
                <a:spcPts val="0"/>
              </a:spcBef>
              <a:defRPr sz="3200"/>
            </a:lvl1pPr>
          </a:lstStyle>
          <a:p>
            <a:r>
              <a:rPr lang="en-US"/>
              <a:t>givenname.familyname@giz.de</a:t>
            </a:r>
          </a:p>
          <a:p>
            <a:r>
              <a:rPr lang="en-US"/>
              <a:t>T +49 (0) x xx xx xx </a:t>
            </a:r>
          </a:p>
          <a:p>
            <a:r>
              <a:rPr lang="en-US"/>
              <a:t>F +49 (0) x xx xx xx</a:t>
            </a:r>
            <a:endParaRPr lang="en-US"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5224167" y="3714296"/>
            <a:ext cx="6853827" cy="470069"/>
          </a:xfrm>
        </p:spPr>
        <p:txBody>
          <a:bodyPr/>
          <a:lstStyle>
            <a:lvl1pPr>
              <a:defRPr sz="3200" b="1"/>
            </a:lvl1pPr>
          </a:lstStyle>
          <a:p>
            <a:r>
              <a:rPr lang="en-US"/>
              <a:t>Given name Family name</a:t>
            </a:r>
            <a:endParaRPr lang="en-US" dirty="0"/>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5224167" y="4362608"/>
            <a:ext cx="6853827" cy="470069"/>
          </a:xfrm>
        </p:spPr>
        <p:txBody>
          <a:bodyPr/>
          <a:lstStyle>
            <a:lvl1pPr>
              <a:defRPr sz="3200"/>
            </a:lvl1pPr>
          </a:lstStyle>
          <a:p>
            <a:r>
              <a:rPr lang="en-US"/>
              <a:t>Function, place</a:t>
            </a:r>
            <a:endParaRPr lang="en-US" dirty="0"/>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1199516" y="3714297"/>
            <a:ext cx="3578707" cy="4151107"/>
          </a:xfrm>
          <a:solidFill>
            <a:schemeClr val="bg2"/>
          </a:solidFill>
        </p:spPr>
        <p:txBody>
          <a:bodyPr vert="horz" lIns="36000" tIns="1080000" rIns="36000" bIns="36000" rtlCol="0">
            <a:noAutofit/>
          </a:bodyPr>
          <a:lstStyle>
            <a:lvl1pPr algn="ctr">
              <a:defRPr lang="en-GB" sz="2667" dirty="0">
                <a:solidFill>
                  <a:schemeClr val="tx2"/>
                </a:solidFill>
              </a:defRPr>
            </a:lvl1pPr>
          </a:lstStyle>
          <a:p>
            <a:pPr lvl="0" algn="ctr"/>
            <a:r>
              <a:rPr lang="en-US"/>
              <a:t>Photo</a:t>
            </a:r>
            <a:endParaRPr lang="en-US"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16647075" y="5521918"/>
            <a:ext cx="7124197" cy="1603381"/>
          </a:xfrm>
        </p:spPr>
        <p:txBody>
          <a:bodyPr/>
          <a:lstStyle>
            <a:lvl1pPr>
              <a:lnSpc>
                <a:spcPct val="100000"/>
              </a:lnSpc>
              <a:spcBef>
                <a:spcPts val="0"/>
              </a:spcBef>
              <a:defRPr sz="3200"/>
            </a:lvl1pPr>
          </a:lstStyle>
          <a:p>
            <a:r>
              <a:rPr lang="en-US"/>
              <a:t>givenname.familyname@giz.de </a:t>
            </a:r>
          </a:p>
          <a:p>
            <a:r>
              <a:rPr lang="en-US"/>
              <a:t>T +49 (0) x xx xx xx </a:t>
            </a:r>
          </a:p>
          <a:p>
            <a:r>
              <a:rPr lang="en-US"/>
              <a:t>F +49 (0) x xx xx xx</a:t>
            </a:r>
            <a:endParaRPr lang="en-US"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16647075" y="3714296"/>
            <a:ext cx="7124197" cy="470069"/>
          </a:xfrm>
        </p:spPr>
        <p:txBody>
          <a:bodyPr/>
          <a:lstStyle>
            <a:lvl1pPr>
              <a:defRPr sz="3200" b="1"/>
            </a:lvl1pPr>
          </a:lstStyle>
          <a:p>
            <a:r>
              <a:rPr lang="en-US"/>
              <a:t>Given name Family name</a:t>
            </a:r>
            <a:endParaRPr lang="en-US" dirty="0"/>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16647075" y="4362608"/>
            <a:ext cx="7124197" cy="470069"/>
          </a:xfrm>
        </p:spPr>
        <p:txBody>
          <a:bodyPr/>
          <a:lstStyle>
            <a:lvl1pPr>
              <a:defRPr sz="3200"/>
            </a:lvl1pPr>
          </a:lstStyle>
          <a:p>
            <a:r>
              <a:rPr lang="en-US"/>
              <a:t>Function, place</a:t>
            </a:r>
            <a:endParaRPr lang="en-US" dirty="0"/>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12622423" y="3714297"/>
            <a:ext cx="3578707" cy="4151107"/>
          </a:xfrm>
          <a:solidFill>
            <a:schemeClr val="bg2"/>
          </a:solidFill>
        </p:spPr>
        <p:txBody>
          <a:bodyPr vert="horz" lIns="36000" tIns="1080000" rIns="36000" bIns="36000" rtlCol="0">
            <a:noAutofit/>
          </a:bodyPr>
          <a:lstStyle>
            <a:lvl1pPr algn="ctr">
              <a:defRPr lang="en-GB" sz="2667" dirty="0">
                <a:solidFill>
                  <a:schemeClr val="tx2"/>
                </a:solidFill>
              </a:defRPr>
            </a:lvl1pPr>
          </a:lstStyle>
          <a:p>
            <a:pPr lvl="0" algn="ctr"/>
            <a:r>
              <a:rPr lang="en-US"/>
              <a:t>Photo</a:t>
            </a:r>
            <a:endParaRPr lang="en-US"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1199511" y="640565"/>
            <a:ext cx="22571763" cy="1441451"/>
          </a:xfrm>
        </p:spPr>
        <p:txBody>
          <a:bodyPr/>
          <a:lstStyle>
            <a:lvl1pPr>
              <a:defRPr/>
            </a:lvl1pPr>
          </a:lstStyle>
          <a:p>
            <a:r>
              <a:rPr lang="en-US"/>
              <a:t>Contact</a:t>
            </a:r>
            <a:endParaRPr lang="en-US" dirty="0"/>
          </a:p>
        </p:txBody>
      </p:sp>
      <p:sp>
        <p:nvSpPr>
          <p:cNvPr id="26" name="Foliennummernplatzhalter">
            <a:extLst>
              <a:ext uri="{FF2B5EF4-FFF2-40B4-BE49-F238E27FC236}">
                <a16:creationId xmlns:a16="http://schemas.microsoft.com/office/drawing/2014/main" id="{D556F3AB-DCB9-4C81-8D20-0677BCC0EF08}"/>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7" name="Trennline 1">
            <a:extLst>
              <a:ext uri="{FF2B5EF4-FFF2-40B4-BE49-F238E27FC236}">
                <a16:creationId xmlns:a16="http://schemas.microsoft.com/office/drawing/2014/main" id="{479C4368-8E25-4303-B0A8-FFD0184473BB}"/>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2952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BDABAA-1DE9-4009-84A8-7C7B9C025178}"/>
              </a:ext>
            </a:extLst>
          </p:cNvPr>
          <p:cNvGraphicFramePr>
            <a:graphicFrameLocks noChangeAspect="1"/>
          </p:cNvGraphicFramePr>
          <p:nvPr userDrawn="1">
            <p:custDataLst>
              <p:tags r:id="rId2"/>
            </p:custDataLst>
            <p:extLst>
              <p:ext uri="{D42A27DB-BD31-4B8C-83A1-F6EECF244321}">
                <p14:modId xmlns:p14="http://schemas.microsoft.com/office/powerpoint/2010/main" val="1845218938"/>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0729"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66BDABAA-1DE9-4009-84A8-7C7B9C025178}"/>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6"/>
          <a:srcRect t="234" b="7466"/>
          <a:stretch/>
        </p:blipFill>
        <p:spPr bwMode="gray">
          <a:xfrm>
            <a:off x="328362" y="330200"/>
            <a:ext cx="23716973" cy="11937317"/>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355604" y="330200"/>
            <a:ext cx="23716973" cy="1193731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14934" dirty="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1199511" y="640565"/>
            <a:ext cx="22828888" cy="1441451"/>
          </a:xfrm>
        </p:spPr>
        <p:txBody>
          <a:bodyPr/>
          <a:lstStyle>
            <a:lvl1pPr>
              <a:defRPr/>
            </a:lvl1pPr>
          </a:lstStyle>
          <a:p>
            <a:r>
              <a:rPr lang="en-US"/>
              <a:t>Contact</a:t>
            </a:r>
            <a:endParaRPr lang="en-US" dirty="0"/>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1199511" y="7931901"/>
            <a:ext cx="6955987" cy="1440299"/>
          </a:xfrm>
        </p:spPr>
        <p:txBody>
          <a:bodyPr/>
          <a:lstStyle>
            <a:lvl1pPr>
              <a:lnSpc>
                <a:spcPct val="100000"/>
              </a:lnSpc>
              <a:spcBef>
                <a:spcPts val="0"/>
              </a:spcBef>
              <a:defRPr sz="2667"/>
            </a:lvl1pPr>
          </a:lstStyle>
          <a:p>
            <a:r>
              <a:rPr lang="en-US"/>
              <a:t>givenname.familyname@giz.de</a:t>
            </a:r>
          </a:p>
          <a:p>
            <a:r>
              <a:rPr lang="en-US"/>
              <a:t>T +49 (0) x xx xx xx </a:t>
            </a:r>
          </a:p>
          <a:p>
            <a:r>
              <a:rPr lang="en-US"/>
              <a:t>F +49 (0) x xx xx xx</a:t>
            </a:r>
            <a:endParaRPr lang="en-US"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1199511" y="6690395"/>
            <a:ext cx="6955987" cy="470069"/>
          </a:xfrm>
        </p:spPr>
        <p:txBody>
          <a:bodyPr/>
          <a:lstStyle>
            <a:lvl1pPr>
              <a:defRPr sz="2667" b="1"/>
            </a:lvl1pPr>
          </a:lstStyle>
          <a:p>
            <a:r>
              <a:rPr lang="en-US"/>
              <a:t>Given name Family name</a:t>
            </a:r>
            <a:endParaRPr lang="en-US"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1199511" y="7163651"/>
            <a:ext cx="6955987" cy="470069"/>
          </a:xfrm>
        </p:spPr>
        <p:txBody>
          <a:bodyPr/>
          <a:lstStyle>
            <a:lvl1pPr>
              <a:defRPr sz="2667"/>
            </a:lvl1pPr>
          </a:lstStyle>
          <a:p>
            <a:r>
              <a:rPr lang="en-US"/>
              <a:t>Function, place</a:t>
            </a:r>
            <a:endParaRPr lang="en-US"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199515" y="3139085"/>
            <a:ext cx="2710880" cy="3144475"/>
          </a:xfrm>
          <a:solidFill>
            <a:schemeClr val="bg2"/>
          </a:solidFill>
        </p:spPr>
        <p:txBody>
          <a:bodyPr vert="horz" lIns="36000" tIns="864000" rIns="36000" bIns="36000" rtlCol="0">
            <a:noAutofit/>
          </a:bodyPr>
          <a:lstStyle>
            <a:lvl1pPr algn="ctr">
              <a:defRPr lang="en-GB" sz="1600" dirty="0">
                <a:solidFill>
                  <a:schemeClr val="tx2"/>
                </a:solidFill>
              </a:defRPr>
            </a:lvl1pPr>
          </a:lstStyle>
          <a:p>
            <a:pPr lvl="0" algn="ctr"/>
            <a:r>
              <a:rPr lang="en-US"/>
              <a:t>Photo</a:t>
            </a:r>
            <a:endParaRPr lang="en-US"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8929220" y="7931901"/>
            <a:ext cx="6955987" cy="1440299"/>
          </a:xfrm>
        </p:spPr>
        <p:txBody>
          <a:bodyPr/>
          <a:lstStyle>
            <a:lvl1pPr>
              <a:lnSpc>
                <a:spcPct val="100000"/>
              </a:lnSpc>
              <a:spcBef>
                <a:spcPts val="0"/>
              </a:spcBef>
              <a:defRPr sz="2667"/>
            </a:lvl1pPr>
          </a:lstStyle>
          <a:p>
            <a:r>
              <a:rPr lang="en-US"/>
              <a:t>givenname.familyname@giz.de</a:t>
            </a:r>
          </a:p>
          <a:p>
            <a:r>
              <a:rPr lang="en-US"/>
              <a:t>T +49 (0) x xx xx xx </a:t>
            </a:r>
          </a:p>
          <a:p>
            <a:r>
              <a:rPr lang="en-US"/>
              <a:t>F +49 (0) x xx xx xx</a:t>
            </a:r>
            <a:endParaRPr lang="en-US"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8929220" y="6690395"/>
            <a:ext cx="6955987" cy="470069"/>
          </a:xfrm>
        </p:spPr>
        <p:txBody>
          <a:bodyPr/>
          <a:lstStyle>
            <a:lvl1pPr>
              <a:defRPr sz="2667" b="1"/>
            </a:lvl1pPr>
          </a:lstStyle>
          <a:p>
            <a:r>
              <a:rPr lang="en-US"/>
              <a:t>Given name Family name</a:t>
            </a:r>
            <a:endParaRPr lang="en-US" dirty="0"/>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8929220" y="7163651"/>
            <a:ext cx="6955987" cy="470069"/>
          </a:xfrm>
        </p:spPr>
        <p:txBody>
          <a:bodyPr/>
          <a:lstStyle>
            <a:lvl1pPr>
              <a:defRPr sz="2667"/>
            </a:lvl1pPr>
          </a:lstStyle>
          <a:p>
            <a:r>
              <a:rPr lang="en-US"/>
              <a:t>Function, place</a:t>
            </a:r>
            <a:endParaRPr lang="en-US" dirty="0"/>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8929224" y="3139085"/>
            <a:ext cx="2710880" cy="3144475"/>
          </a:xfrm>
          <a:solidFill>
            <a:schemeClr val="bg2"/>
          </a:solidFill>
        </p:spPr>
        <p:txBody>
          <a:bodyPr vert="horz" lIns="36000" tIns="864000" rIns="36000" bIns="36000" rtlCol="0">
            <a:noAutofit/>
          </a:bodyPr>
          <a:lstStyle>
            <a:lvl1pPr marL="0" marR="0" indent="0" algn="ctr" defTabSz="1828823" rtl="0" eaLnBrk="1" fontAlgn="auto" latinLnBrk="0" hangingPunct="1">
              <a:lnSpc>
                <a:spcPct val="90000"/>
              </a:lnSpc>
              <a:spcBef>
                <a:spcPts val="1600"/>
              </a:spcBef>
              <a:spcAft>
                <a:spcPts val="0"/>
              </a:spcAft>
              <a:buClrTx/>
              <a:buSzTx/>
              <a:buFont typeface="Arial" panose="020B0604020202020204" pitchFamily="34" charset="0"/>
              <a:buNone/>
              <a:tabLst/>
              <a:defRPr lang="en-GB" sz="1600" dirty="0">
                <a:solidFill>
                  <a:schemeClr val="tx2"/>
                </a:solidFill>
              </a:defRPr>
            </a:lvl1pPr>
          </a:lstStyle>
          <a:p>
            <a:pPr marL="0" marR="0" lvl="0" indent="0" algn="ctr"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lang="en-US"/>
              <a:t>Photo</a:t>
            </a:r>
            <a:endParaRPr lang="en-US"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16658929" y="7931901"/>
            <a:ext cx="6955987" cy="1440299"/>
          </a:xfrm>
        </p:spPr>
        <p:txBody>
          <a:bodyPr/>
          <a:lstStyle>
            <a:lvl1pPr>
              <a:lnSpc>
                <a:spcPct val="100000"/>
              </a:lnSpc>
              <a:spcBef>
                <a:spcPts val="0"/>
              </a:spcBef>
              <a:defRPr sz="2667"/>
            </a:lvl1pPr>
          </a:lstStyle>
          <a:p>
            <a:r>
              <a:rPr lang="en-US"/>
              <a:t>givenname.familyname@giz.de</a:t>
            </a:r>
          </a:p>
          <a:p>
            <a:r>
              <a:rPr lang="en-US"/>
              <a:t>T +49 (0) x xx xx xx </a:t>
            </a:r>
          </a:p>
          <a:p>
            <a:r>
              <a:rPr lang="en-US"/>
              <a:t>F +49 (0) x xx xx xx</a:t>
            </a:r>
            <a:endParaRPr lang="en-US"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16658929" y="6690395"/>
            <a:ext cx="6955987" cy="470069"/>
          </a:xfrm>
        </p:spPr>
        <p:txBody>
          <a:bodyPr/>
          <a:lstStyle>
            <a:lvl1pPr>
              <a:defRPr sz="2667" b="1"/>
            </a:lvl1pPr>
          </a:lstStyle>
          <a:p>
            <a:r>
              <a:rPr lang="en-US"/>
              <a:t>Given name Family name</a:t>
            </a:r>
            <a:endParaRPr lang="en-US" dirty="0"/>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16658929" y="7163651"/>
            <a:ext cx="6955987" cy="470069"/>
          </a:xfrm>
        </p:spPr>
        <p:txBody>
          <a:bodyPr/>
          <a:lstStyle>
            <a:lvl1pPr>
              <a:defRPr sz="2667"/>
            </a:lvl1pPr>
          </a:lstStyle>
          <a:p>
            <a:r>
              <a:rPr lang="en-US"/>
              <a:t>Function, place</a:t>
            </a:r>
            <a:endParaRPr lang="en-US" dirty="0"/>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16658933" y="3139085"/>
            <a:ext cx="2710880" cy="3144475"/>
          </a:xfrm>
          <a:solidFill>
            <a:schemeClr val="bg2"/>
          </a:solidFill>
        </p:spPr>
        <p:txBody>
          <a:bodyPr vert="horz" lIns="36000" tIns="864000" rIns="36000" bIns="36000" rtlCol="0">
            <a:noAutofit/>
          </a:bodyPr>
          <a:lstStyle>
            <a:lvl1pPr algn="ctr">
              <a:defRPr lang="en-GB" sz="1600" dirty="0">
                <a:solidFill>
                  <a:schemeClr val="tx2"/>
                </a:solidFill>
              </a:defRPr>
            </a:lvl1pPr>
          </a:lstStyle>
          <a:p>
            <a:pPr lvl="0" algn="ctr"/>
            <a:r>
              <a:rPr lang="en-US"/>
              <a:t>Photo</a:t>
            </a:r>
            <a:endParaRPr lang="en-US"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2303960" y="10807192"/>
            <a:ext cx="1813317"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www.giz.de</a:t>
            </a:r>
            <a:endParaRPr lang="en-US" sz="2667"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7"/>
          <a:stretch>
            <a:fillRect/>
          </a:stretch>
        </p:blipFill>
        <p:spPr bwMode="gray">
          <a:xfrm>
            <a:off x="6062624" y="10885187"/>
            <a:ext cx="775275" cy="630555"/>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8"/>
          <a:stretch>
            <a:fillRect/>
          </a:stretch>
        </p:blipFill>
        <p:spPr bwMode="gray">
          <a:xfrm>
            <a:off x="13229808" y="10816499"/>
            <a:ext cx="625376" cy="625371"/>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1185312" y="10744672"/>
            <a:ext cx="700325" cy="79268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934" dirty="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7158177" y="10807192"/>
            <a:ext cx="4397358"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https://twitter.com/giz_gmbh</a:t>
            </a:r>
            <a:endParaRPr lang="en-US" sz="2667"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14158364" y="10807192"/>
            <a:ext cx="5718232" cy="502766"/>
          </a:xfrm>
          <a:prstGeom prst="rect">
            <a:avLst/>
          </a:prstGeom>
          <a:noFill/>
        </p:spPr>
        <p:txBody>
          <a:bodyPr wrap="none" rtlCol="0">
            <a:spAutoFit/>
          </a:bodyPr>
          <a:lstStyle/>
          <a:p>
            <a:pPr>
              <a:spcBef>
                <a:spcPts val="6400"/>
              </a:spcBef>
              <a:buClr>
                <a:srgbClr val="C00000"/>
              </a:buClr>
            </a:pPr>
            <a:r>
              <a:rPr lang="en-US" sz="2667">
                <a:solidFill>
                  <a:schemeClr val="tx1">
                    <a:lumMod val="75000"/>
                    <a:lumOff val="25000"/>
                  </a:schemeClr>
                </a:solidFill>
              </a:rPr>
              <a:t>https://www.facebook.com/gizprofile/</a:t>
            </a:r>
            <a:endParaRPr lang="en-US" sz="2667" dirty="0">
              <a:solidFill>
                <a:schemeClr val="tx1">
                  <a:lumMod val="75000"/>
                  <a:lumOff val="25000"/>
                </a:schemeClr>
              </a:solidFill>
            </a:endParaRPr>
          </a:p>
        </p:txBody>
      </p:sp>
      <p:sp>
        <p:nvSpPr>
          <p:cNvPr id="30" name="Foliennummernplatzhalter">
            <a:extLst>
              <a:ext uri="{FF2B5EF4-FFF2-40B4-BE49-F238E27FC236}">
                <a16:creationId xmlns:a16="http://schemas.microsoft.com/office/drawing/2014/main" id="{695DEF24-3634-45DB-B115-CEC9BC5DCAD5}"/>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31" name="Trennline 1">
            <a:extLst>
              <a:ext uri="{FF2B5EF4-FFF2-40B4-BE49-F238E27FC236}">
                <a16:creationId xmlns:a16="http://schemas.microsoft.com/office/drawing/2014/main" id="{CEDF0B23-8FAB-404F-B472-13613C512D92}"/>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2988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BF8682-F860-46C8-9793-F95E5254F2D5}"/>
              </a:ext>
            </a:extLst>
          </p:cNvPr>
          <p:cNvGraphicFramePr>
            <a:graphicFrameLocks noChangeAspect="1"/>
          </p:cNvGraphicFramePr>
          <p:nvPr userDrawn="1">
            <p:custDataLst>
              <p:tags r:id="rId2"/>
            </p:custDataLst>
            <p:extLst>
              <p:ext uri="{D42A27DB-BD31-4B8C-83A1-F6EECF244321}">
                <p14:modId xmlns:p14="http://schemas.microsoft.com/office/powerpoint/2010/main" val="409915897"/>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4105"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46BF8682-F860-46C8-9793-F95E5254F2D5}"/>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4CE97A-3530-4258-9E3B-F54A3C497D89}"/>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7"/>
          <a:srcRect l="50418" r="36621"/>
          <a:stretch/>
        </p:blipFill>
        <p:spPr>
          <a:xfrm>
            <a:off x="19993458" y="2058983"/>
            <a:ext cx="1034381" cy="1575816"/>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12192000" y="2489200"/>
            <a:ext cx="0" cy="1828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14945585" y="2069352"/>
            <a:ext cx="4234936" cy="1733989"/>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8"/>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20080096" y="2559356"/>
            <a:ext cx="892587" cy="90169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328362" y="330201"/>
            <a:ext cx="23716973" cy="9443720"/>
          </a:xfrm>
          <a:noFill/>
        </p:spPr>
        <p:txBody>
          <a:bodyPr tIns="720000" rIns="0"/>
          <a:lstStyle>
            <a:lvl1pPr marL="0" marR="0" indent="0" algn="ctr" defTabSz="1828823" rtl="0" eaLnBrk="1" fontAlgn="auto" latinLnBrk="0" hangingPunct="1">
              <a:lnSpc>
                <a:spcPct val="90000"/>
              </a:lnSpc>
              <a:spcBef>
                <a:spcPts val="0"/>
              </a:spcBef>
              <a:spcAft>
                <a:spcPts val="0"/>
              </a:spcAft>
              <a:buClrTx/>
              <a:buSzTx/>
              <a:buFont typeface="Arial" panose="020B0604020202020204" pitchFamily="34" charset="0"/>
              <a:buNone/>
              <a:tabLst/>
              <a:defRPr sz="1333">
                <a:solidFill>
                  <a:schemeClr val="accent1"/>
                </a:solidFill>
              </a:defRPr>
            </a:lvl1pPr>
          </a:lstStyle>
          <a:p>
            <a:r>
              <a:rPr lang="en-US"/>
              <a:t>.</a:t>
            </a:r>
            <a:endParaRPr lang="en-US" dirty="0"/>
          </a:p>
        </p:txBody>
      </p:sp>
      <p:sp>
        <p:nvSpPr>
          <p:cNvPr id="3" name="1.">
            <a:extLst>
              <a:ext uri="{FF2B5EF4-FFF2-40B4-BE49-F238E27FC236}">
                <a16:creationId xmlns:a16="http://schemas.microsoft.com/office/drawing/2014/main" id="{6C4143CA-4DB1-41D8-8702-2CD00961FDB5}"/>
              </a:ext>
            </a:extLst>
          </p:cNvPr>
          <p:cNvSpPr/>
          <p:nvPr userDrawn="1"/>
        </p:nvSpPr>
        <p:spPr bwMode="gray">
          <a:xfrm>
            <a:off x="10913980" y="341775"/>
            <a:ext cx="3937000"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1. Click on this icon to insert a new photo.</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14671633" y="341774"/>
            <a:ext cx="3937000" cy="535531"/>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2. Reset the slide.</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19364963" y="341775"/>
            <a:ext cx="4968517"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832397" y="10844488"/>
            <a:ext cx="6163456" cy="1701115"/>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14317579" y="9773920"/>
            <a:ext cx="9727755" cy="59424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7165222" y="474133"/>
            <a:ext cx="7002238" cy="2308324"/>
          </a:xfrm>
          <a:prstGeom prst="rect">
            <a:avLst/>
          </a:prstGeom>
          <a:noFill/>
        </p:spPr>
        <p:txBody>
          <a:bodyPr wrap="none" rtlCol="0">
            <a:spAutoFit/>
          </a:bodyPr>
          <a:lstStyle/>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image above transparent section.</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Delete image by pressing the DEL key.</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small icon in centre of page.</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photo.</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‘Home / Reset ’.</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If required, edit the section under ‘Format/Crop ’.</a:t>
            </a:r>
            <a:endParaRPr lang="en-US" sz="2400" b="0" dirty="0">
              <a:solidFill>
                <a:schemeClr val="bg1">
                  <a:lumMod val="50000"/>
                </a:schemeClr>
              </a:solidFill>
            </a:endParaRP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444926" y="1124373"/>
            <a:ext cx="563883"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328362" y="1693749"/>
            <a:ext cx="23716973" cy="8080171"/>
          </a:xfrm>
          <a:prstGeom prst="rect">
            <a:avLst/>
          </a:prstGeom>
          <a:blipFill dpi="0" rotWithShape="1">
            <a:blip r:embed="rId11">
              <a:alphaModFix amt="80000"/>
            </a:blip>
            <a:srcRect/>
            <a:stretch>
              <a:fillRect l="-10" r="-10"/>
            </a:stretch>
          </a:blipFill>
        </p:spPr>
        <p:txBody>
          <a:bodyPr wrap="square" lIns="576000" bIns="1036800" anchor="b">
            <a:noAutofit/>
          </a:bodyPr>
          <a:lstStyle>
            <a:lvl1pPr>
              <a:defRPr sz="6933" b="1">
                <a:solidFill>
                  <a:schemeClr val="tx1"/>
                </a:solidFill>
              </a:defRPr>
            </a:lvl1pPr>
          </a:lstStyle>
          <a:p>
            <a:r>
              <a:rPr lang="en-US"/>
              <a:t>Title slide/headline</a:t>
            </a:r>
            <a:br>
              <a:rPr lang="en-US"/>
            </a:br>
            <a:r>
              <a:rPr lang="en-US"/>
              <a:t>with background photo (interchangeable)</a:t>
            </a:r>
            <a:endParaRPr lang="en-U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1"/>
            <a:ext cx="21255565" cy="1579920"/>
          </a:xfrm>
        </p:spPr>
        <p:txBody>
          <a:bodyPr>
            <a:spAutoFit/>
          </a:bodyPr>
          <a:lstStyle>
            <a:lvl1pPr marL="0" indent="0">
              <a:lnSpc>
                <a:spcPct val="95000"/>
              </a:lnSpc>
              <a:spcBef>
                <a:spcPts val="3200"/>
              </a:spcBef>
              <a:spcAft>
                <a:spcPts val="0"/>
              </a:spcAft>
              <a:buNone/>
              <a:defRPr sz="4000">
                <a:solidFill>
                  <a:schemeClr val="tx1"/>
                </a:solidFill>
              </a:defRPr>
            </a:lvl1pPr>
          </a:lstStyle>
          <a:p>
            <a:r>
              <a:rPr lang="en-US"/>
              <a:t>This is the sub-line</a:t>
            </a:r>
          </a:p>
          <a:p>
            <a:r>
              <a:rPr lang="en-US"/>
              <a:t>Project name | Date</a:t>
            </a:r>
            <a:endParaRPr lang="en-US" dirty="0"/>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12"/>
          <a:stretch>
            <a:fillRect/>
          </a:stretch>
        </p:blipFill>
        <p:spPr bwMode="gray">
          <a:xfrm>
            <a:off x="19992060" y="3933615"/>
            <a:ext cx="3325091" cy="2294312"/>
          </a:xfrm>
          <a:prstGeom prst="rect">
            <a:avLst/>
          </a:prstGeom>
        </p:spPr>
      </p:pic>
    </p:spTree>
    <p:extLst>
      <p:ext uri="{BB962C8B-B14F-4D97-AF65-F5344CB8AC3E}">
        <p14:creationId xmlns:p14="http://schemas.microsoft.com/office/powerpoint/2010/main" val="240760489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EF5599E-D168-4A7D-A73A-087046C87733}"/>
              </a:ext>
            </a:extLst>
          </p:cNvPr>
          <p:cNvGraphicFramePr>
            <a:graphicFrameLocks noChangeAspect="1"/>
          </p:cNvGraphicFramePr>
          <p:nvPr userDrawn="1">
            <p:custDataLst>
              <p:tags r:id="rId2"/>
            </p:custDataLst>
            <p:extLst>
              <p:ext uri="{D42A27DB-BD31-4B8C-83A1-F6EECF244321}">
                <p14:modId xmlns:p14="http://schemas.microsoft.com/office/powerpoint/2010/main" val="320822955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1753"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EF5599E-D168-4A7D-A73A-087046C87733}"/>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99631E-3115-4A63-84F4-D6CB1C0F8EE6}"/>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sp>
        <p:nvSpPr>
          <p:cNvPr id="6" name="Foliennummernplatzhalter">
            <a:extLst>
              <a:ext uri="{FF2B5EF4-FFF2-40B4-BE49-F238E27FC236}">
                <a16:creationId xmlns:a16="http://schemas.microsoft.com/office/drawing/2014/main" id="{FBD87F7B-1130-4197-9902-5E9E8303B554}"/>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7" name="Trennline 1">
            <a:extLst>
              <a:ext uri="{FF2B5EF4-FFF2-40B4-BE49-F238E27FC236}">
                <a16:creationId xmlns:a16="http://schemas.microsoft.com/office/drawing/2014/main" id="{985B7402-BA3D-494C-9551-7E926E94A425}"/>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46670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F7C11E-2DD0-405E-AE90-86ACD1E42C23}"/>
              </a:ext>
            </a:extLst>
          </p:cNvPr>
          <p:cNvGraphicFramePr>
            <a:graphicFrameLocks noChangeAspect="1"/>
          </p:cNvGraphicFramePr>
          <p:nvPr userDrawn="1">
            <p:custDataLst>
              <p:tags r:id="rId2"/>
            </p:custDataLst>
            <p:extLst>
              <p:ext uri="{D42A27DB-BD31-4B8C-83A1-F6EECF244321}">
                <p14:modId xmlns:p14="http://schemas.microsoft.com/office/powerpoint/2010/main" val="362102167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2777"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74F7C11E-2DD0-405E-AE90-86ACD1E42C23}"/>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F9E6B6F-900A-4A5D-A405-7C200D61B806}"/>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328360" y="10622236"/>
            <a:ext cx="6188875" cy="1645277"/>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12" name="Foliennummernplatzhalter">
            <a:extLst>
              <a:ext uri="{FF2B5EF4-FFF2-40B4-BE49-F238E27FC236}">
                <a16:creationId xmlns:a16="http://schemas.microsoft.com/office/drawing/2014/main" id="{4F442786-C8E6-4180-8EDF-BE0DDC2C951D}"/>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3" name="Trennline 1">
            <a:extLst>
              <a:ext uri="{FF2B5EF4-FFF2-40B4-BE49-F238E27FC236}">
                <a16:creationId xmlns:a16="http://schemas.microsoft.com/office/drawing/2014/main" id="{F7665D4D-FA7F-47F9-A653-F4A957907694}"/>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21050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01428F4-77FC-4310-B7F9-5723B35B962D}"/>
              </a:ext>
            </a:extLst>
          </p:cNvPr>
          <p:cNvGraphicFramePr>
            <a:graphicFrameLocks noChangeAspect="1"/>
          </p:cNvGraphicFramePr>
          <p:nvPr userDrawn="1">
            <p:custDataLst>
              <p:tags r:id="rId2"/>
            </p:custDataLst>
            <p:extLst>
              <p:ext uri="{D42A27DB-BD31-4B8C-83A1-F6EECF244321}">
                <p14:modId xmlns:p14="http://schemas.microsoft.com/office/powerpoint/2010/main" val="4075642641"/>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3801"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401428F4-77FC-4310-B7F9-5723B35B962D}"/>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1199513" y="862681"/>
            <a:ext cx="11531992" cy="1149289"/>
          </a:xfrm>
        </p:spPr>
        <p:txBody>
          <a:bodyPr wrap="square">
            <a:spAutoFit/>
          </a:bodyPr>
          <a:lstStyle>
            <a:lvl1pPr marL="0" marR="0" indent="0" algn="l" defTabSz="1828823" rtl="0" eaLnBrk="1" fontAlgn="auto" latinLnBrk="0" hangingPunct="1">
              <a:lnSpc>
                <a:spcPct val="100000"/>
              </a:lnSpc>
              <a:spcBef>
                <a:spcPts val="0"/>
              </a:spcBef>
              <a:spcAft>
                <a:spcPts val="0"/>
              </a:spcAft>
              <a:buClrTx/>
              <a:buSzTx/>
              <a:buFontTx/>
              <a:buNone/>
              <a:tabLst/>
              <a:defRPr sz="1867" b="1">
                <a:solidFill>
                  <a:schemeClr val="accent1"/>
                </a:solidFill>
              </a:defRPr>
            </a:lvl1pPr>
          </a:lstStyle>
          <a:p>
            <a:pPr marL="0" marR="0" lvl="0" indent="0" algn="l" defTabSz="1828823"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US" sz="1867" b="0" i="0" u="none" strike="noStrike" kern="1200" cap="none" spc="0" normalizeH="0" baseline="0" noProof="0">
                <a:ln>
                  <a:noFill/>
                </a:ln>
                <a:solidFill>
                  <a:srgbClr val="C80F0F"/>
                </a:solidFill>
                <a:effectLst/>
                <a:uLnTx/>
                <a:uFillTx/>
                <a:latin typeface="+mn-lt"/>
                <a:ea typeface="+mn-ea"/>
                <a:cs typeface="+mn-cs"/>
              </a:rPr>
            </a:br>
            <a:r>
              <a:rPr kumimoji="0" lang="en-US" sz="1867"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US" sz="1867" b="0" i="0" u="none" strike="noStrike" kern="1200" cap="none" spc="0" normalizeH="0" baseline="0" noProof="0">
                <a:ln>
                  <a:noFill/>
                </a:ln>
                <a:solidFill>
                  <a:srgbClr val="C80F0F"/>
                </a:solidFill>
                <a:effectLst/>
                <a:uLnTx/>
                <a:uFillTx/>
                <a:latin typeface="+mn-lt"/>
                <a:ea typeface="+mn-ea"/>
                <a:cs typeface="+mn-cs"/>
              </a:rPr>
            </a:br>
            <a:r>
              <a:rPr kumimoji="0" lang="en-US" sz="1867"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US" sz="1867" b="0" i="0" u="none" strike="noStrike" kern="1200" cap="none" spc="0" normalizeH="0" baseline="0" noProof="0">
                <a:ln>
                  <a:noFill/>
                </a:ln>
                <a:solidFill>
                  <a:srgbClr val="C80F0F"/>
                </a:solidFill>
                <a:effectLst/>
                <a:uLnTx/>
                <a:uFillTx/>
                <a:latin typeface="+mn-lt"/>
                <a:ea typeface="+mn-ea"/>
                <a:cs typeface="+mn-cs"/>
              </a:rPr>
            </a:br>
            <a:r>
              <a:rPr kumimoji="0" lang="en-US" sz="1867"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endParaRPr kumimoji="0" lang="en-US" sz="1867" b="0" i="0" u="none" strike="noStrike" kern="1200" cap="none" spc="0" normalizeH="0" baseline="0" noProof="0" dirty="0">
              <a:ln>
                <a:noFill/>
              </a:ln>
              <a:solidFill>
                <a:srgbClr val="C80F0F"/>
              </a:solidFill>
              <a:effectLst/>
              <a:uLnTx/>
              <a:uFillTx/>
              <a:latin typeface="+mn-lt"/>
              <a:ea typeface="+mn-ea"/>
              <a:cs typeface="+mn-cs"/>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1201322" y="2951791"/>
            <a:ext cx="8572029" cy="3328475"/>
          </a:xfrm>
          <a:prstGeom prst="rect">
            <a:avLst/>
          </a:prstGeom>
        </p:spPr>
        <p:txBody>
          <a:bodyPr wrap="square" lIns="0" tIns="0">
            <a:spAutoFit/>
          </a:bodyPr>
          <a:lstStyle/>
          <a:p>
            <a:pPr marL="0" marR="0" lvl="0" indent="0" defTabSz="243843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2438430" eaLnBrk="1" fontAlgn="auto" latinLnBrk="0" hangingPunct="1">
              <a:lnSpc>
                <a:spcPct val="100000"/>
              </a:lnSpc>
              <a:spcBef>
                <a:spcPts val="0"/>
              </a:spcBef>
              <a:spcAft>
                <a:spcPts val="0"/>
              </a:spcAft>
              <a:buClrTx/>
              <a:buSzTx/>
              <a:buFontTx/>
              <a:buNone/>
              <a:tabLst/>
              <a:defRPr/>
            </a:pPr>
            <a:br>
              <a:rPr kumimoji="0" lang="en-US" sz="2133" b="0" i="0" u="none" strike="noStrike" kern="0" cap="none" spc="0" normalizeH="0" baseline="0" noProof="0">
                <a:ln>
                  <a:noFill/>
                </a:ln>
                <a:solidFill>
                  <a:prstClr val="black"/>
                </a:solidFill>
                <a:effectLst/>
                <a:uLnTx/>
                <a:uFillTx/>
              </a:rPr>
            </a:br>
            <a:r>
              <a:rPr kumimoji="0" lang="en-US" sz="2133" b="1" i="0" u="none" strike="noStrike" kern="0" cap="none" spc="0" normalizeH="0" baseline="0" noProof="0">
                <a:ln>
                  <a:noFill/>
                </a:ln>
                <a:solidFill>
                  <a:prstClr val="black"/>
                </a:solidFill>
                <a:effectLst/>
                <a:uLnTx/>
                <a:uFillTx/>
              </a:rPr>
              <a:t>Published by:</a:t>
            </a:r>
          </a:p>
          <a:p>
            <a:pPr marL="0" marR="0" lvl="0" indent="0" defTabSz="243843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prstClr val="black"/>
                </a:solidFill>
                <a:effectLst/>
                <a:uLnTx/>
                <a:uFillTx/>
              </a:rPr>
              <a:t>Deutsche Gesellschaft für</a:t>
            </a:r>
          </a:p>
          <a:p>
            <a:pPr marL="0" marR="0" lvl="0" indent="0" defTabSz="243843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prstClr val="black"/>
                </a:solidFill>
                <a:effectLst/>
                <a:uLnTx/>
                <a:uFillTx/>
              </a:rPr>
              <a:t>Internationale Zusammenarbeit (GIZ) GmbH</a:t>
            </a:r>
            <a:br>
              <a:rPr kumimoji="0" lang="en-US" sz="2133" b="0" i="0" u="none" strike="noStrike" kern="0" cap="none" spc="0" normalizeH="0" baseline="0" noProof="0">
                <a:ln>
                  <a:noFill/>
                </a:ln>
                <a:solidFill>
                  <a:prstClr val="black"/>
                </a:solidFill>
                <a:effectLst/>
                <a:uLnTx/>
                <a:uFillTx/>
              </a:rPr>
            </a:br>
            <a:br>
              <a:rPr kumimoji="0" lang="en-US" sz="2133" b="0" i="0" u="none" strike="noStrike" kern="0" cap="none" spc="0" normalizeH="0" baseline="0" noProof="0">
                <a:ln>
                  <a:noFill/>
                </a:ln>
                <a:solidFill>
                  <a:prstClr val="black"/>
                </a:solidFill>
                <a:effectLst/>
                <a:uLnTx/>
                <a:uFillTx/>
              </a:rPr>
            </a:br>
            <a:r>
              <a:rPr kumimoji="0" lang="en-US" sz="2133" b="0" i="0" u="none" strike="noStrike" kern="0" cap="none" spc="0" normalizeH="0" baseline="0" noProof="0">
                <a:ln>
                  <a:noFill/>
                </a:ln>
                <a:solidFill>
                  <a:prstClr val="black"/>
                </a:solidFill>
                <a:effectLst/>
                <a:uLnTx/>
                <a:uFillTx/>
              </a:rPr>
              <a:t>Registered offices</a:t>
            </a:r>
          </a:p>
          <a:p>
            <a:pPr marL="0" marR="0" lvl="0" indent="0" defTabSz="243843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prstClr val="black"/>
                </a:solidFill>
                <a:effectLst/>
                <a:uLnTx/>
                <a:uFillTx/>
              </a:rPr>
              <a:t>Bonn and Eschborn</a:t>
            </a:r>
            <a:endParaRPr kumimoji="0" lang="en-US" sz="2133" b="0" i="0" u="none" strike="noStrike" kern="0" cap="none" spc="0" normalizeH="0" baseline="0" noProof="0" dirty="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1201320" y="6794292"/>
            <a:ext cx="9238459" cy="4700381"/>
          </a:xfrm>
        </p:spPr>
        <p:txBody>
          <a:bodyPr/>
          <a:lstStyle>
            <a:lvl1pPr>
              <a:lnSpc>
                <a:spcPct val="100000"/>
              </a:lnSpc>
              <a:defRPr kumimoji="0" lang="de-DE" sz="2133"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2133" b="0" i="0" u="none" strike="noStrike" kern="0" cap="none" spc="0" normalizeH="0" baseline="0" dirty="0">
                <a:ln>
                  <a:noFill/>
                </a:ln>
                <a:solidFill>
                  <a:prstClr val="black"/>
                </a:solidFill>
                <a:effectLst/>
                <a:uLnTx/>
                <a:uFillTx/>
                <a:latin typeface="+mn-lt"/>
                <a:ea typeface="+mn-ea"/>
                <a:cs typeface="+mn-cs"/>
              </a:defRPr>
            </a:lvl2pPr>
            <a:lvl3pPr>
              <a:defRPr kumimoji="0" lang="de-DE" sz="2667" b="0" i="0" u="none" strike="noStrike" kern="0" cap="none" spc="0" normalizeH="0" baseline="0" dirty="0" smtClean="0">
                <a:ln>
                  <a:noFill/>
                </a:ln>
                <a:solidFill>
                  <a:prstClr val="black"/>
                </a:solidFill>
                <a:effectLst/>
                <a:uLnTx/>
                <a:uFillTx/>
                <a:latin typeface="+mn-lt"/>
                <a:ea typeface="+mn-ea"/>
                <a:cs typeface="+mn-cs"/>
              </a:defRPr>
            </a:lvl3pPr>
            <a:lvl4pPr>
              <a:defRPr kumimoji="0" lang="de-DE" sz="2667" b="0" i="0" u="none" strike="noStrike" kern="0" cap="none" spc="0" normalizeH="0" baseline="0" dirty="0" smtClean="0">
                <a:ln>
                  <a:noFill/>
                </a:ln>
                <a:solidFill>
                  <a:prstClr val="black"/>
                </a:solidFill>
                <a:effectLst/>
                <a:uLnTx/>
                <a:uFillTx/>
                <a:latin typeface="+mn-lt"/>
                <a:ea typeface="+mn-ea"/>
                <a:cs typeface="+mn-cs"/>
              </a:defRPr>
            </a:lvl4pPr>
            <a:lvl5pPr>
              <a:defRPr kumimoji="0" lang="de-DE" sz="2667" b="0" i="0" u="none" strike="noStrike" kern="0" cap="none" spc="0" normalizeH="0" baseline="0" dirty="0">
                <a:ln>
                  <a:noFill/>
                </a:ln>
                <a:solidFill>
                  <a:prstClr val="black"/>
                </a:solidFill>
                <a:effectLst/>
                <a:uLnTx/>
                <a:uFillTx/>
                <a:latin typeface="+mn-lt"/>
                <a:ea typeface="+mn-ea"/>
                <a:cs typeface="+mn-cs"/>
              </a:defRPr>
            </a:lvl5pPr>
          </a:lstStyle>
          <a:p>
            <a:pPr lvl="0"/>
            <a:r>
              <a:rPr lang="en-US"/>
              <a:t>Click to add text</a:t>
            </a:r>
            <a:endParaRPr lang="en-US"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11697436" y="2951791"/>
            <a:ext cx="9141805" cy="4700381"/>
          </a:xfrm>
        </p:spPr>
        <p:txBody>
          <a:bodyPr/>
          <a:lstStyle>
            <a:lvl1pPr>
              <a:lnSpc>
                <a:spcPct val="100000"/>
              </a:lnSpc>
              <a:defRPr kumimoji="0" lang="de-DE" sz="2133"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2133" b="0" i="0" u="none" strike="noStrike" kern="0" cap="none" spc="0" normalizeH="0" baseline="0" dirty="0">
                <a:ln>
                  <a:noFill/>
                </a:ln>
                <a:solidFill>
                  <a:prstClr val="black"/>
                </a:solidFill>
                <a:effectLst/>
                <a:uLnTx/>
                <a:uFillTx/>
                <a:latin typeface="+mn-lt"/>
                <a:ea typeface="+mn-ea"/>
                <a:cs typeface="+mn-cs"/>
              </a:defRPr>
            </a:lvl2pPr>
            <a:lvl3pPr>
              <a:defRPr kumimoji="0" lang="de-DE" sz="2667" b="0" i="0" u="none" strike="noStrike" kern="0" cap="none" spc="0" normalizeH="0" baseline="0" dirty="0" smtClean="0">
                <a:ln>
                  <a:noFill/>
                </a:ln>
                <a:solidFill>
                  <a:prstClr val="black"/>
                </a:solidFill>
                <a:effectLst/>
                <a:uLnTx/>
                <a:uFillTx/>
                <a:latin typeface="+mn-lt"/>
                <a:ea typeface="+mn-ea"/>
                <a:cs typeface="+mn-cs"/>
              </a:defRPr>
            </a:lvl3pPr>
            <a:lvl4pPr>
              <a:defRPr kumimoji="0" lang="de-DE" sz="2667" b="0" i="0" u="none" strike="noStrike" kern="0" cap="none" spc="0" normalizeH="0" baseline="0" dirty="0" smtClean="0">
                <a:ln>
                  <a:noFill/>
                </a:ln>
                <a:solidFill>
                  <a:prstClr val="black"/>
                </a:solidFill>
                <a:effectLst/>
                <a:uLnTx/>
                <a:uFillTx/>
                <a:latin typeface="+mn-lt"/>
                <a:ea typeface="+mn-ea"/>
                <a:cs typeface="+mn-cs"/>
              </a:defRPr>
            </a:lvl4pPr>
            <a:lvl5pPr>
              <a:defRPr kumimoji="0" lang="de-DE" sz="2667" b="0" i="0" u="none" strike="noStrike" kern="0" cap="none" spc="0" normalizeH="0" baseline="0" dirty="0">
                <a:ln>
                  <a:noFill/>
                </a:ln>
                <a:solidFill>
                  <a:prstClr val="black"/>
                </a:solidFill>
                <a:effectLst/>
                <a:uLnTx/>
                <a:uFillTx/>
                <a:latin typeface="+mn-lt"/>
                <a:ea typeface="+mn-ea"/>
                <a:cs typeface="+mn-cs"/>
              </a:defRPr>
            </a:lvl5pPr>
          </a:lstStyle>
          <a:p>
            <a:pPr lvl="0"/>
            <a:r>
              <a:rPr lang="en-US"/>
              <a:t>Click to add text</a:t>
            </a:r>
            <a:endParaRPr lang="en-US" dirty="0"/>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11696701" y="8552021"/>
            <a:ext cx="2013940" cy="295402"/>
          </a:xfrm>
        </p:spPr>
        <p:txBody>
          <a:bodyPr wrap="none" lIns="0">
            <a:spAutoFit/>
          </a:bodyPr>
          <a:lstStyle>
            <a:lvl1pPr>
              <a:defRPr lang="de-DE" sz="2133" smtClean="0">
                <a:solidFill>
                  <a:prstClr val="black"/>
                </a:solidFill>
              </a:defRPr>
            </a:lvl1pPr>
            <a:lvl2pPr>
              <a:defRPr lang="de-DE" sz="3600" smtClean="0"/>
            </a:lvl2pPr>
            <a:lvl3pPr>
              <a:defRPr lang="de-DE" sz="3600" smtClean="0"/>
            </a:lvl3pPr>
            <a:lvl4pPr>
              <a:defRPr lang="de-DE" smtClean="0"/>
            </a:lvl4pPr>
            <a:lvl5pPr>
              <a:defRPr lang="fr-FR"/>
            </a:lvl5pPr>
          </a:lstStyle>
          <a:p>
            <a:pPr lvl="0"/>
            <a:r>
              <a:rPr lang="en-US"/>
              <a:t>Click to add text</a:t>
            </a:r>
            <a:endParaRPr lang="en-US" dirty="0"/>
          </a:p>
        </p:txBody>
      </p:sp>
      <p:sp>
        <p:nvSpPr>
          <p:cNvPr id="9" name="Foliennummernplatzhalter">
            <a:extLst>
              <a:ext uri="{FF2B5EF4-FFF2-40B4-BE49-F238E27FC236}">
                <a16:creationId xmlns:a16="http://schemas.microsoft.com/office/drawing/2014/main" id="{01EC0DA5-9958-48C9-84BC-AFE50E15B7BC}"/>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1" name="Trennline 1">
            <a:extLst>
              <a:ext uri="{FF2B5EF4-FFF2-40B4-BE49-F238E27FC236}">
                <a16:creationId xmlns:a16="http://schemas.microsoft.com/office/drawing/2014/main" id="{09E92ABE-4E02-445E-BBA6-192D54721BA5}"/>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651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3AFA5C-647C-4672-9A22-1D050BD8B13F}"/>
              </a:ext>
            </a:extLst>
          </p:cNvPr>
          <p:cNvGraphicFramePr>
            <a:graphicFrameLocks noChangeAspect="1"/>
          </p:cNvGraphicFramePr>
          <p:nvPr userDrawn="1">
            <p:custDataLst>
              <p:tags r:id="rId2"/>
            </p:custDataLst>
            <p:extLst>
              <p:ext uri="{D42A27DB-BD31-4B8C-83A1-F6EECF244321}">
                <p14:modId xmlns:p14="http://schemas.microsoft.com/office/powerpoint/2010/main" val="1743480777"/>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4825"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213AFA5C-647C-4672-9A22-1D050BD8B13F}"/>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1201320" y="2951791"/>
            <a:ext cx="19127157" cy="9253416"/>
          </a:xfrm>
        </p:spPr>
        <p:txBody>
          <a:bodyPr numCol="2"/>
          <a:lstStyle>
            <a:lvl1pPr marL="0" marR="0" indent="0" algn="l" defTabSz="1828823" rtl="0" eaLnBrk="1" fontAlgn="auto" latinLnBrk="0" hangingPunct="1">
              <a:lnSpc>
                <a:spcPct val="100000"/>
              </a:lnSpc>
              <a:spcBef>
                <a:spcPts val="0"/>
              </a:spcBef>
              <a:spcAft>
                <a:spcPts val="0"/>
              </a:spcAft>
              <a:buClrTx/>
              <a:buSzTx/>
              <a:buFont typeface="Arial" panose="020B0604020202020204" pitchFamily="34" charset="0"/>
              <a:buNone/>
              <a:tabLst/>
              <a:defRPr kumimoji="0" lang="de-DE" sz="2133"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2133" b="0" i="0" u="none" strike="noStrike" kern="0" cap="none" spc="0" normalizeH="0" baseline="0" dirty="0">
                <a:ln>
                  <a:noFill/>
                </a:ln>
                <a:solidFill>
                  <a:prstClr val="black"/>
                </a:solidFill>
                <a:effectLst/>
                <a:uLnTx/>
                <a:uFillTx/>
                <a:latin typeface="+mn-lt"/>
                <a:ea typeface="+mn-ea"/>
                <a:cs typeface="+mn-cs"/>
              </a:defRPr>
            </a:lvl2pPr>
            <a:lvl3pPr>
              <a:defRPr kumimoji="0" lang="de-DE" sz="2667" b="0" i="0" u="none" strike="noStrike" kern="0" cap="none" spc="0" normalizeH="0" baseline="0" dirty="0" smtClean="0">
                <a:ln>
                  <a:noFill/>
                </a:ln>
                <a:solidFill>
                  <a:prstClr val="black"/>
                </a:solidFill>
                <a:effectLst/>
                <a:uLnTx/>
                <a:uFillTx/>
                <a:latin typeface="+mn-lt"/>
                <a:ea typeface="+mn-ea"/>
                <a:cs typeface="+mn-cs"/>
              </a:defRPr>
            </a:lvl3pPr>
            <a:lvl4pPr>
              <a:defRPr kumimoji="0" lang="de-DE" sz="2667" b="0" i="0" u="none" strike="noStrike" kern="0" cap="none" spc="0" normalizeH="0" baseline="0" dirty="0" smtClean="0">
                <a:ln>
                  <a:noFill/>
                </a:ln>
                <a:solidFill>
                  <a:prstClr val="black"/>
                </a:solidFill>
                <a:effectLst/>
                <a:uLnTx/>
                <a:uFillTx/>
                <a:latin typeface="+mn-lt"/>
                <a:ea typeface="+mn-ea"/>
                <a:cs typeface="+mn-cs"/>
              </a:defRPr>
            </a:lvl4pPr>
            <a:lvl5pPr>
              <a:defRPr kumimoji="0" lang="de-DE" sz="2667"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18288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text</a:t>
            </a:r>
          </a:p>
          <a:p>
            <a:pPr lvl="0"/>
            <a:endParaRPr lang="en-US"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2073897" y="13071835"/>
            <a:ext cx="2890888" cy="42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1199514" y="640565"/>
            <a:ext cx="18040989" cy="1441451"/>
          </a:xfrm>
          <a:prstGeom prst="rect">
            <a:avLst/>
          </a:prstGeom>
        </p:spPr>
        <p:txBody>
          <a:bodyPr vert="horz" lIns="0" tIns="0" rIns="19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sz="4800" b="1"/>
              <a:t>Photo credits/sources</a:t>
            </a:r>
            <a:endParaRPr lang="en-US" sz="4800" dirty="0"/>
          </a:p>
        </p:txBody>
      </p:sp>
      <p:sp>
        <p:nvSpPr>
          <p:cNvPr id="6" name="Foliennummernplatzhalter">
            <a:extLst>
              <a:ext uri="{FF2B5EF4-FFF2-40B4-BE49-F238E27FC236}">
                <a16:creationId xmlns:a16="http://schemas.microsoft.com/office/drawing/2014/main" id="{E4B668E0-45B2-4BA0-8F9F-D90FCFE59E9B}"/>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8" name="Trennline 1">
            <a:extLst>
              <a:ext uri="{FF2B5EF4-FFF2-40B4-BE49-F238E27FC236}">
                <a16:creationId xmlns:a16="http://schemas.microsoft.com/office/drawing/2014/main" id="{D47E3179-C325-4526-9967-9CF683486446}"/>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12755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598075A-89A0-4DCB-8713-75BCEDF42A50}"/>
              </a:ext>
            </a:extLst>
          </p:cNvPr>
          <p:cNvGraphicFramePr>
            <a:graphicFrameLocks noChangeAspect="1"/>
          </p:cNvGraphicFramePr>
          <p:nvPr userDrawn="1">
            <p:custDataLst>
              <p:tags r:id="rId2"/>
            </p:custDataLst>
            <p:extLst>
              <p:ext uri="{D42A27DB-BD31-4B8C-83A1-F6EECF244321}">
                <p14:modId xmlns:p14="http://schemas.microsoft.com/office/powerpoint/2010/main" val="1087743602"/>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5849"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F598075A-89A0-4DCB-8713-75BCEDF42A50}"/>
                          </a:ext>
                        </a:extLst>
                      </p:cNvPr>
                      <p:cNvPicPr/>
                      <p:nvPr/>
                    </p:nvPicPr>
                    <p:blipFill>
                      <a:blip r:embed="rId5"/>
                      <a:stretch>
                        <a:fillRect/>
                      </a:stretch>
                    </p:blipFill>
                    <p:spPr>
                      <a:xfrm>
                        <a:off x="4235" y="4235"/>
                        <a:ext cx="4235" cy="4235"/>
                      </a:xfrm>
                      <a:prstGeom prst="rect">
                        <a:avLst/>
                      </a:prstGeom>
                    </p:spPr>
                  </p:pic>
                </p:oleObj>
              </mc:Fallback>
            </mc:AlternateContent>
          </a:graphicData>
        </a:graphic>
      </p:graphicFrame>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6"/>
          <a:srcRect t="233" b="15579"/>
          <a:stretch/>
        </p:blipFill>
        <p:spPr bwMode="gray">
          <a:xfrm>
            <a:off x="328362" y="330202"/>
            <a:ext cx="23716973" cy="10888093"/>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7"/>
          <a:stretch>
            <a:fillRect/>
          </a:stretch>
        </p:blipFill>
        <p:spPr bwMode="gray">
          <a:xfrm>
            <a:off x="323731" y="1643456"/>
            <a:ext cx="23721600" cy="1042908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17631505" y="11218295"/>
            <a:ext cx="6413827" cy="39180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3241577" y="4154640"/>
            <a:ext cx="9411464" cy="5959773"/>
          </a:xfrm>
          <a:prstGeom prst="rect">
            <a:avLst/>
          </a:prstGeom>
        </p:spPr>
        <p:txBody>
          <a:bodyPr wrap="square">
            <a:spAutoFit/>
          </a:bodyPr>
          <a:lstStyle/>
          <a:p>
            <a:pPr marL="0" marR="0" lvl="0" indent="0" defTabSz="2438430" eaLnBrk="1" fontAlgn="auto" latinLnBrk="0" hangingPunct="1">
              <a:lnSpc>
                <a:spcPct val="100000"/>
              </a:lnSpc>
              <a:spcBef>
                <a:spcPts val="0"/>
              </a:spcBef>
              <a:spcAft>
                <a:spcPts val="0"/>
              </a:spcAft>
              <a:buClrTx/>
              <a:buSzTx/>
              <a:buFontTx/>
              <a:buNone/>
              <a:tabLst/>
              <a:defRPr/>
            </a:pPr>
            <a:r>
              <a:rPr kumimoji="0" lang="en-US" sz="2933" b="1" i="0" u="none" strike="noStrike" kern="0" cap="none" spc="0" normalizeH="0" baseline="0" noProof="0" dirty="0">
                <a:ln>
                  <a:noFill/>
                </a:ln>
                <a:solidFill>
                  <a:prstClr val="black"/>
                </a:solidFill>
                <a:effectLst/>
                <a:uLnTx/>
                <a:uFillTx/>
              </a:rPr>
              <a:t>Deutsche Gesellschaft </a:t>
            </a:r>
            <a:r>
              <a:rPr kumimoji="0" lang="en-US" sz="2933" b="1" i="0" u="none" strike="noStrike" kern="0" cap="none" spc="0" normalizeH="0" baseline="0" noProof="0" dirty="0" err="1">
                <a:ln>
                  <a:noFill/>
                </a:ln>
                <a:solidFill>
                  <a:prstClr val="black"/>
                </a:solidFill>
                <a:effectLst/>
                <a:uLnTx/>
                <a:uFillTx/>
              </a:rPr>
              <a:t>für</a:t>
            </a:r>
            <a:br>
              <a:rPr kumimoji="0" lang="en-US" sz="2933" b="1" i="0" u="none" strike="noStrike" kern="0" cap="none" spc="0" normalizeH="0" baseline="0" noProof="0" dirty="0">
                <a:ln>
                  <a:noFill/>
                </a:ln>
                <a:solidFill>
                  <a:prstClr val="black"/>
                </a:solidFill>
                <a:effectLst/>
                <a:uLnTx/>
                <a:uFillTx/>
              </a:rPr>
            </a:br>
            <a:r>
              <a:rPr kumimoji="0" lang="en-US" sz="2933" b="1" i="0" u="none" strike="noStrike" kern="0" cap="none" spc="0" normalizeH="0" baseline="0" noProof="0" dirty="0" err="1">
                <a:ln>
                  <a:noFill/>
                </a:ln>
                <a:solidFill>
                  <a:prstClr val="black"/>
                </a:solidFill>
                <a:effectLst/>
                <a:uLnTx/>
                <a:uFillTx/>
              </a:rPr>
              <a:t>Internationale</a:t>
            </a:r>
            <a:r>
              <a:rPr kumimoji="0" lang="en-US" sz="2933" b="1" i="0" u="none" strike="noStrike" kern="0" cap="none" spc="0" normalizeH="0" baseline="0" noProof="0" dirty="0">
                <a:ln>
                  <a:noFill/>
                </a:ln>
                <a:solidFill>
                  <a:prstClr val="black"/>
                </a:solidFill>
                <a:effectLst/>
                <a:uLnTx/>
                <a:uFillTx/>
              </a:rPr>
              <a:t> </a:t>
            </a:r>
            <a:r>
              <a:rPr kumimoji="0" lang="en-US" sz="2933" b="1" i="0" u="none" strike="noStrike" kern="0" cap="none" spc="0" normalizeH="0" baseline="0" noProof="0" dirty="0" err="1">
                <a:ln>
                  <a:noFill/>
                </a:ln>
                <a:solidFill>
                  <a:prstClr val="black"/>
                </a:solidFill>
                <a:effectLst/>
                <a:uLnTx/>
                <a:uFillTx/>
              </a:rPr>
              <a:t>Zusammenarbeit</a:t>
            </a:r>
            <a:r>
              <a:rPr kumimoji="0" lang="en-US" sz="2933" b="1" i="0" u="none" strike="noStrike" kern="0" cap="none" spc="0" normalizeH="0" baseline="0" noProof="0" dirty="0">
                <a:ln>
                  <a:noFill/>
                </a:ln>
                <a:solidFill>
                  <a:prstClr val="black"/>
                </a:solidFill>
                <a:effectLst/>
                <a:uLnTx/>
                <a:uFillTx/>
              </a:rPr>
              <a:t> (GIZ) GmbH</a:t>
            </a:r>
          </a:p>
          <a:p>
            <a:pPr marL="0" marR="0" lvl="0" indent="0" defTabSz="2438430" eaLnBrk="1" fontAlgn="auto" latinLnBrk="0" hangingPunct="1">
              <a:lnSpc>
                <a:spcPct val="100000"/>
              </a:lnSpc>
              <a:spcBef>
                <a:spcPts val="0"/>
              </a:spcBef>
              <a:spcAft>
                <a:spcPts val="0"/>
              </a:spcAft>
              <a:buClrTx/>
              <a:buSzTx/>
              <a:buFontTx/>
              <a:buNone/>
              <a:tabLst/>
              <a:defRPr/>
            </a:pPr>
            <a:endParaRPr kumimoji="0" lang="en-US" sz="2933" b="1" i="0" u="none" strike="noStrike" kern="0" cap="none" spc="0" normalizeH="0" baseline="0" noProof="0" dirty="0">
              <a:ln>
                <a:noFill/>
              </a:ln>
              <a:solidFill>
                <a:prstClr val="black"/>
              </a:solidFill>
              <a:effectLst/>
              <a:uLnTx/>
              <a:uFillTx/>
            </a:endParaRPr>
          </a:p>
          <a:p>
            <a:pPr marL="0" marR="0" lvl="0" indent="0" defTabSz="243843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rPr>
              <a:t>Registered offices</a:t>
            </a:r>
          </a:p>
          <a:p>
            <a:pPr marL="0" marR="0" lvl="0" indent="0" defTabSz="243843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rPr>
              <a:t>Bonn and </a:t>
            </a:r>
            <a:r>
              <a:rPr kumimoji="0" lang="en-US" sz="2933" b="0" i="0" u="none" strike="noStrike" kern="0" cap="none" spc="0" normalizeH="0" baseline="0" noProof="0" dirty="0" err="1">
                <a:ln>
                  <a:noFill/>
                </a:ln>
                <a:solidFill>
                  <a:prstClr val="black"/>
                </a:solidFill>
                <a:effectLst/>
                <a:uLnTx/>
                <a:uFillTx/>
              </a:rPr>
              <a:t>Eschborn</a:t>
            </a:r>
            <a:endParaRPr kumimoji="0" lang="en-US" sz="2933" b="0" i="0" u="none" strike="noStrike" kern="0" cap="none" spc="0" normalizeH="0" baseline="0" noProof="0" dirty="0">
              <a:ln>
                <a:noFill/>
              </a:ln>
              <a:solidFill>
                <a:prstClr val="black"/>
              </a:solidFill>
              <a:effectLst/>
              <a:uLnTx/>
              <a:uFillTx/>
            </a:endParaRPr>
          </a:p>
          <a:p>
            <a:pPr marL="0" marR="0" lvl="0" indent="0" defTabSz="2438430" eaLnBrk="1" fontAlgn="auto" latinLnBrk="0" hangingPunct="1">
              <a:lnSpc>
                <a:spcPct val="100000"/>
              </a:lnSpc>
              <a:spcBef>
                <a:spcPts val="0"/>
              </a:spcBef>
              <a:spcAft>
                <a:spcPts val="0"/>
              </a:spcAft>
              <a:buClrTx/>
              <a:buSzTx/>
              <a:buFontTx/>
              <a:buNone/>
              <a:tabLst/>
              <a:defRPr/>
            </a:pPr>
            <a:endParaRPr kumimoji="0" lang="en-US" sz="2933" b="0" i="0" u="none" strike="noStrike" kern="0" cap="none" spc="0" normalizeH="0" baseline="0" noProof="0" dirty="0">
              <a:ln>
                <a:noFill/>
              </a:ln>
              <a:solidFill>
                <a:prstClr val="black"/>
              </a:solidFill>
              <a:effectLst/>
              <a:uLnTx/>
              <a:uFillTx/>
            </a:endParaRPr>
          </a:p>
          <a:p>
            <a:pPr marL="0" marR="0" lvl="0" indent="0" defTabSz="243843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rPr>
              <a:t>Friedrich-Ebert-Allee 36 + 40</a:t>
            </a:r>
            <a:br>
              <a:rPr kumimoji="0" lang="en-US" sz="2933" b="0" i="0" u="none" strike="noStrike" kern="0" cap="none" spc="0" normalizeH="0" baseline="0" noProof="0" dirty="0">
                <a:ln>
                  <a:noFill/>
                </a:ln>
                <a:solidFill>
                  <a:prstClr val="black"/>
                </a:solidFill>
                <a:effectLst/>
                <a:uLnTx/>
                <a:uFillTx/>
              </a:rPr>
            </a:br>
            <a:r>
              <a:rPr kumimoji="0" lang="en-US" sz="2933" b="0" i="0" u="none" strike="noStrike" kern="0" cap="none" spc="0" normalizeH="0" baseline="0" noProof="0" dirty="0">
                <a:ln>
                  <a:noFill/>
                </a:ln>
                <a:solidFill>
                  <a:prstClr val="black"/>
                </a:solidFill>
                <a:effectLst/>
                <a:uLnTx/>
                <a:uFillTx/>
              </a:rPr>
              <a:t>53113 Bonn, Germany</a:t>
            </a:r>
            <a:br>
              <a:rPr kumimoji="0" lang="en-US" sz="2933" b="0" i="0" u="none" strike="noStrike" kern="0" cap="none" spc="0" normalizeH="0" baseline="0" noProof="0" dirty="0">
                <a:ln>
                  <a:noFill/>
                </a:ln>
                <a:solidFill>
                  <a:prstClr val="black"/>
                </a:solidFill>
                <a:effectLst/>
                <a:uLnTx/>
                <a:uFillTx/>
              </a:rPr>
            </a:br>
            <a:r>
              <a:rPr kumimoji="0" lang="en-US" sz="2933" b="0" i="0" u="none" strike="noStrike" kern="0" cap="none" spc="0" normalizeH="0" baseline="0" noProof="0" dirty="0">
                <a:ln>
                  <a:noFill/>
                </a:ln>
                <a:solidFill>
                  <a:prstClr val="black"/>
                </a:solidFill>
                <a:effectLst/>
                <a:uLnTx/>
                <a:uFillTx/>
              </a:rPr>
              <a:t>T +49 228 44 60 - 0</a:t>
            </a:r>
            <a:br>
              <a:rPr kumimoji="0" lang="en-US" sz="2933" b="0" i="0" u="none" strike="noStrike" kern="0" cap="none" spc="0" normalizeH="0" baseline="0" noProof="0" dirty="0">
                <a:ln>
                  <a:noFill/>
                </a:ln>
                <a:solidFill>
                  <a:prstClr val="black"/>
                </a:solidFill>
                <a:effectLst/>
                <a:uLnTx/>
                <a:uFillTx/>
              </a:rPr>
            </a:br>
            <a:r>
              <a:rPr kumimoji="0" lang="en-US" sz="2933" b="0" i="0" u="none" strike="noStrike" kern="0" cap="none" spc="0" normalizeH="0" baseline="0" noProof="0" dirty="0">
                <a:ln>
                  <a:noFill/>
                </a:ln>
                <a:solidFill>
                  <a:prstClr val="black"/>
                </a:solidFill>
                <a:effectLst/>
                <a:uLnTx/>
                <a:uFillTx/>
              </a:rPr>
              <a:t>F +49 228 44 60 - 17 66</a:t>
            </a:r>
          </a:p>
          <a:p>
            <a:pPr marL="0" marR="0" lvl="0" indent="0" defTabSz="2438430" eaLnBrk="1" fontAlgn="auto" latinLnBrk="0" hangingPunct="1">
              <a:lnSpc>
                <a:spcPct val="100000"/>
              </a:lnSpc>
              <a:spcBef>
                <a:spcPts val="0"/>
              </a:spcBef>
              <a:spcAft>
                <a:spcPts val="0"/>
              </a:spcAft>
              <a:buClrTx/>
              <a:buSzTx/>
              <a:buFontTx/>
              <a:buNone/>
              <a:tabLst/>
              <a:defRPr/>
            </a:pPr>
            <a:endParaRPr kumimoji="0" lang="en-US" sz="2933" b="0" i="0" u="none" strike="noStrike" kern="0" cap="none" spc="0" normalizeH="0" baseline="0" noProof="0" dirty="0">
              <a:ln>
                <a:noFill/>
              </a:ln>
              <a:solidFill>
                <a:prstClr val="black"/>
              </a:solidFill>
              <a:effectLst/>
              <a:uLnTx/>
              <a:uFillTx/>
            </a:endParaRPr>
          </a:p>
          <a:p>
            <a:pPr marL="0" marR="0" lvl="0" indent="0" defTabSz="243843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rPr>
              <a:t>E info@giz.de</a:t>
            </a:r>
          </a:p>
          <a:p>
            <a:pPr marL="0" marR="0" lvl="0" indent="0" defTabSz="243843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rPr>
              <a:t>I  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9401171" y="6827639"/>
            <a:ext cx="8589435" cy="1897699"/>
          </a:xfrm>
          <a:prstGeom prst="rect">
            <a:avLst/>
          </a:prstGeom>
        </p:spPr>
        <p:txBody>
          <a:bodyPr wrap="square">
            <a:spAutoFit/>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dirty="0">
                <a:ln>
                  <a:noFill/>
                </a:ln>
                <a:solidFill>
                  <a:prstClr val="black"/>
                </a:solidFill>
                <a:effectLst/>
                <a:uLnTx/>
                <a:uFillTx/>
                <a:latin typeface="+mn-lt"/>
                <a:ea typeface="+mn-ea"/>
                <a:cs typeface="+mn-cs"/>
              </a:rPr>
              <a:t>Dag-Hammarskjöld-</a:t>
            </a:r>
            <a:r>
              <a:rPr kumimoji="0" lang="en-US" sz="2933" b="0" i="0" u="none" strike="noStrike" kern="0" cap="none" spc="0" normalizeH="0" baseline="0" noProof="0" dirty="0" err="1">
                <a:ln>
                  <a:noFill/>
                </a:ln>
                <a:solidFill>
                  <a:prstClr val="black"/>
                </a:solidFill>
                <a:effectLst/>
                <a:uLnTx/>
                <a:uFillTx/>
                <a:latin typeface="+mn-lt"/>
                <a:ea typeface="+mn-ea"/>
                <a:cs typeface="+mn-cs"/>
              </a:rPr>
              <a:t>Weg</a:t>
            </a:r>
            <a:r>
              <a:rPr kumimoji="0" lang="en-US" sz="2933" b="0" i="0" u="none" strike="noStrike" kern="0" cap="none" spc="0" normalizeH="0" baseline="0" noProof="0" dirty="0">
                <a:ln>
                  <a:noFill/>
                </a:ln>
                <a:solidFill>
                  <a:prstClr val="black"/>
                </a:solidFill>
                <a:effectLst/>
                <a:uLnTx/>
                <a:uFillTx/>
                <a:latin typeface="+mn-lt"/>
                <a:ea typeface="+mn-ea"/>
                <a:cs typeface="+mn-cs"/>
              </a:rPr>
              <a:t> 1 - 5</a:t>
            </a:r>
            <a:br>
              <a:rPr kumimoji="0" lang="en-US" sz="2933" b="0" i="0" u="none" strike="noStrike" kern="0" cap="none" spc="0" normalizeH="0" baseline="0" noProof="0" dirty="0">
                <a:ln>
                  <a:noFill/>
                </a:ln>
                <a:solidFill>
                  <a:prstClr val="black"/>
                </a:solidFill>
                <a:effectLst/>
                <a:uLnTx/>
                <a:uFillTx/>
                <a:latin typeface="+mn-lt"/>
                <a:ea typeface="+mn-ea"/>
                <a:cs typeface="+mn-cs"/>
              </a:rPr>
            </a:br>
            <a:r>
              <a:rPr kumimoji="0" lang="en-US" sz="2933" b="0" i="0" u="none" strike="noStrike" kern="0" cap="none" spc="0" normalizeH="0" baseline="0" noProof="0" dirty="0">
                <a:ln>
                  <a:noFill/>
                </a:ln>
                <a:solidFill>
                  <a:prstClr val="black"/>
                </a:solidFill>
                <a:effectLst/>
                <a:uLnTx/>
                <a:uFillTx/>
                <a:latin typeface="+mn-lt"/>
                <a:ea typeface="+mn-ea"/>
                <a:cs typeface="+mn-cs"/>
              </a:rPr>
              <a:t>65760 </a:t>
            </a:r>
            <a:r>
              <a:rPr kumimoji="0" lang="en-US" sz="2933" b="0" i="0" u="none" strike="noStrike" kern="0" cap="none" spc="0" normalizeH="0" baseline="0" noProof="0" dirty="0" err="1">
                <a:ln>
                  <a:noFill/>
                </a:ln>
                <a:solidFill>
                  <a:prstClr val="black"/>
                </a:solidFill>
                <a:effectLst/>
                <a:uLnTx/>
                <a:uFillTx/>
                <a:latin typeface="+mn-lt"/>
                <a:ea typeface="+mn-ea"/>
                <a:cs typeface="+mn-cs"/>
              </a:rPr>
              <a:t>Eschborn</a:t>
            </a:r>
            <a:r>
              <a:rPr kumimoji="0" lang="en-US" sz="2933" b="0" i="0" u="none" strike="noStrike" kern="0" cap="none" spc="0" normalizeH="0" baseline="0" noProof="0" dirty="0">
                <a:ln>
                  <a:noFill/>
                </a:ln>
                <a:solidFill>
                  <a:prstClr val="black"/>
                </a:solidFill>
                <a:effectLst/>
                <a:uLnTx/>
                <a:uFillTx/>
                <a:latin typeface="+mn-lt"/>
                <a:ea typeface="+mn-ea"/>
                <a:cs typeface="+mn-cs"/>
              </a:rPr>
              <a:t>, Germany</a:t>
            </a:r>
            <a:br>
              <a:rPr kumimoji="0" lang="en-US" sz="2933" b="0" i="0" u="none" strike="noStrike" kern="0" cap="none" spc="0" normalizeH="0" baseline="0" noProof="0" dirty="0">
                <a:ln>
                  <a:noFill/>
                </a:ln>
                <a:solidFill>
                  <a:prstClr val="black"/>
                </a:solidFill>
                <a:effectLst/>
                <a:uLnTx/>
                <a:uFillTx/>
                <a:latin typeface="+mn-lt"/>
                <a:ea typeface="+mn-ea"/>
                <a:cs typeface="+mn-cs"/>
              </a:rPr>
            </a:br>
            <a:r>
              <a:rPr kumimoji="0" lang="en-US" sz="2933" b="0" i="0" u="none" strike="noStrike" kern="0" cap="none" spc="0" normalizeH="0" baseline="0" noProof="0" dirty="0">
                <a:ln>
                  <a:noFill/>
                </a:ln>
                <a:solidFill>
                  <a:prstClr val="black"/>
                </a:solidFill>
                <a:effectLst/>
                <a:uLnTx/>
                <a:uFillTx/>
                <a:latin typeface="+mn-lt"/>
                <a:ea typeface="+mn-ea"/>
                <a:cs typeface="+mn-cs"/>
              </a:rPr>
              <a:t>T +49 61 96 79 - 0</a:t>
            </a:r>
            <a:br>
              <a:rPr kumimoji="0" lang="en-US" sz="2933" b="0" i="0" u="none" strike="noStrike" kern="0" cap="none" spc="0" normalizeH="0" baseline="0" noProof="0" dirty="0">
                <a:ln>
                  <a:noFill/>
                </a:ln>
                <a:solidFill>
                  <a:prstClr val="black"/>
                </a:solidFill>
                <a:effectLst/>
                <a:uLnTx/>
                <a:uFillTx/>
                <a:latin typeface="+mn-lt"/>
                <a:ea typeface="+mn-ea"/>
                <a:cs typeface="+mn-cs"/>
              </a:rPr>
            </a:br>
            <a:r>
              <a:rPr kumimoji="0" lang="en-US" sz="2933" b="0" i="0" u="none" strike="noStrike" kern="0" cap="none" spc="0" normalizeH="0" baseline="0" noProof="0" dirty="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3404440" y="11859691"/>
            <a:ext cx="4400581" cy="1214560"/>
          </a:xfrm>
          <a:prstGeom prst="rect">
            <a:avLst/>
          </a:prstGeom>
        </p:spPr>
      </p:pic>
    </p:spTree>
    <p:extLst>
      <p:ext uri="{BB962C8B-B14F-4D97-AF65-F5344CB8AC3E}">
        <p14:creationId xmlns:p14="http://schemas.microsoft.com/office/powerpoint/2010/main" val="318211603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8CEA4B6-4961-4BFA-9EB1-D5965456054E}"/>
              </a:ext>
            </a:extLst>
          </p:cNvPr>
          <p:cNvGraphicFramePr>
            <a:graphicFrameLocks noChangeAspect="1"/>
          </p:cNvGraphicFramePr>
          <p:nvPr userDrawn="1">
            <p:custDataLst>
              <p:tags r:id="rId2"/>
            </p:custData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36873" name="think-cell Slide" r:id="rId5" imgW="473" imgH="473" progId="TCLayout.ActiveDocument.1">
                  <p:embed/>
                </p:oleObj>
              </mc:Choice>
              <mc:Fallback>
                <p:oleObj name="think-cell Slide" r:id="rId5" imgW="473" imgH="473" progId="TCLayout.ActiveDocument.1">
                  <p:embed/>
                  <p:pic>
                    <p:nvPicPr>
                      <p:cNvPr id="8" name="Object 7" hidden="1">
                        <a:extLst>
                          <a:ext uri="{FF2B5EF4-FFF2-40B4-BE49-F238E27FC236}">
                            <a16:creationId xmlns:a16="http://schemas.microsoft.com/office/drawing/2014/main" id="{28CEA4B6-4961-4BFA-9EB1-D5965456054E}"/>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8CDDA83-5AC8-411E-BAEE-470A34269F28}"/>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DD337C86-ED3B-4013-A886-0A4218D77847}"/>
              </a:ext>
            </a:extLst>
          </p:cNvPr>
          <p:cNvSpPr>
            <a:spLocks noGrp="1"/>
          </p:cNvSpPr>
          <p:nvPr>
            <p:ph type="title" hasCustomPrompt="1"/>
          </p:nvPr>
        </p:nvSpPr>
        <p:spPr/>
        <p:txBody>
          <a:bodyPr/>
          <a:lstStyle/>
          <a:p>
            <a:r>
              <a:rPr lang="en-US"/>
              <a:t>Mastertitelformat bearbeiten</a:t>
            </a:r>
            <a:endParaRPr lang="en-US" dirty="0"/>
          </a:p>
        </p:txBody>
      </p:sp>
      <p:sp>
        <p:nvSpPr>
          <p:cNvPr id="3" name="Inhaltsplatzhalter 2">
            <a:extLst>
              <a:ext uri="{FF2B5EF4-FFF2-40B4-BE49-F238E27FC236}">
                <a16:creationId xmlns:a16="http://schemas.microsoft.com/office/drawing/2014/main" id="{007ED00D-3E33-45B0-A484-C98F617FE8F7}"/>
              </a:ext>
            </a:extLst>
          </p:cNvPr>
          <p:cNvSpPr>
            <a:spLocks noGrp="1"/>
          </p:cNvSpPr>
          <p:nvPr>
            <p:ph idx="1" hasCustomPrompt="1"/>
          </p:nvPr>
        </p:nvSpPr>
        <p:spPr/>
        <p:txBody>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en-US" dirty="0"/>
          </a:p>
        </p:txBody>
      </p:sp>
      <p:sp>
        <p:nvSpPr>
          <p:cNvPr id="10" name="Foliennummernplatzhalter">
            <a:extLst>
              <a:ext uri="{FF2B5EF4-FFF2-40B4-BE49-F238E27FC236}">
                <a16:creationId xmlns:a16="http://schemas.microsoft.com/office/drawing/2014/main" id="{0AFCA333-6F1E-44DB-9F3B-25A3EC3425D2}"/>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1" name="Trennline 1">
            <a:extLst>
              <a:ext uri="{FF2B5EF4-FFF2-40B4-BE49-F238E27FC236}">
                <a16:creationId xmlns:a16="http://schemas.microsoft.com/office/drawing/2014/main" id="{1D55E7DA-71EA-4893-A43E-A4912C69A3BE}"/>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1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3F47E-0F58-FD4D-83AF-F47489615B6F}"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40332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7"/>
            <a:ext cx="18288000" cy="4775200"/>
          </a:xfrm>
        </p:spPr>
        <p:txBody>
          <a:bodyPr anchor="b">
            <a:normAutofit/>
          </a:bodyPr>
          <a:lstStyle>
            <a:lvl1pPr algn="ctr">
              <a:defRPr sz="11000">
                <a:latin typeface="Circe" charset="0"/>
                <a:ea typeface="Circe" charset="0"/>
                <a:cs typeface="Circe" charset="0"/>
              </a:defRPr>
            </a:lvl1pPr>
          </a:lstStyle>
          <a:p>
            <a:r>
              <a:rPr lang="ro-RO" dirty="0"/>
              <a:t>Click </a:t>
            </a:r>
            <a:r>
              <a:rPr lang="ro-RO" dirty="0" err="1"/>
              <a:t>to</a:t>
            </a:r>
            <a:r>
              <a:rPr lang="ro-RO" dirty="0"/>
              <a:t> </a:t>
            </a:r>
            <a:r>
              <a:rPr lang="ro-RO" dirty="0" err="1"/>
              <a:t>edit</a:t>
            </a:r>
            <a:r>
              <a:rPr lang="ro-RO" dirty="0"/>
              <a:t> Master </a:t>
            </a:r>
            <a:r>
              <a:rPr lang="ro-RO" dirty="0" err="1"/>
              <a:t>title</a:t>
            </a:r>
            <a:r>
              <a:rPr lang="ro-RO" dirty="0"/>
              <a:t> </a:t>
            </a:r>
            <a:r>
              <a:rPr lang="ro-RO" dirty="0" err="1"/>
              <a:t>style</a:t>
            </a:r>
            <a:endParaRPr lang="en-US" dirty="0"/>
          </a:p>
        </p:txBody>
      </p:sp>
      <p:sp>
        <p:nvSpPr>
          <p:cNvPr id="3" name="Subtitle 2"/>
          <p:cNvSpPr>
            <a:spLocks noGrp="1"/>
          </p:cNvSpPr>
          <p:nvPr>
            <p:ph type="subTitle" idx="1"/>
          </p:nvPr>
        </p:nvSpPr>
        <p:spPr>
          <a:xfrm>
            <a:off x="3048001" y="7204077"/>
            <a:ext cx="18288000" cy="3311524"/>
          </a:xfrm>
        </p:spPr>
        <p:txBody>
          <a:bodyPr/>
          <a:lstStyle>
            <a:lvl1pPr marL="0" indent="0" algn="ctr">
              <a:buNone/>
              <a:defRPr sz="4800">
                <a:latin typeface="Circe" charset="0"/>
                <a:ea typeface="Circe" charset="0"/>
                <a:cs typeface="Circe" charset="0"/>
              </a:defRPr>
            </a:lvl1pPr>
            <a:lvl2pPr marL="914358" indent="0" algn="ctr">
              <a:buNone/>
              <a:defRPr sz="4000"/>
            </a:lvl2pPr>
            <a:lvl3pPr marL="1828716" indent="0" algn="ctr">
              <a:buNone/>
              <a:defRPr sz="3600"/>
            </a:lvl3pPr>
            <a:lvl4pPr marL="2743072" indent="0" algn="ctr">
              <a:buNone/>
              <a:defRPr sz="3199"/>
            </a:lvl4pPr>
            <a:lvl5pPr marL="3657430" indent="0" algn="ctr">
              <a:buNone/>
              <a:defRPr sz="3199"/>
            </a:lvl5pPr>
            <a:lvl6pPr marL="4571788" indent="0" algn="ctr">
              <a:buNone/>
              <a:defRPr sz="3199"/>
            </a:lvl6pPr>
            <a:lvl7pPr marL="5486146" indent="0" algn="ctr">
              <a:buNone/>
              <a:defRPr sz="3199"/>
            </a:lvl7pPr>
            <a:lvl8pPr marL="6400503" indent="0" algn="ctr">
              <a:buNone/>
              <a:defRPr sz="3199"/>
            </a:lvl8pPr>
            <a:lvl9pPr marL="7314860" indent="0" algn="ctr">
              <a:buNone/>
              <a:defRPr sz="3199"/>
            </a:lvl9pPr>
          </a:lstStyle>
          <a:p>
            <a:r>
              <a:rPr lang="ro-RO" dirty="0"/>
              <a:t>Click </a:t>
            </a:r>
            <a:r>
              <a:rPr lang="ro-RO" dirty="0" err="1"/>
              <a:t>to</a:t>
            </a:r>
            <a:r>
              <a:rPr lang="ro-RO" dirty="0"/>
              <a:t> </a:t>
            </a:r>
            <a:r>
              <a:rPr lang="ro-RO" dirty="0" err="1"/>
              <a:t>edit</a:t>
            </a:r>
            <a:r>
              <a:rPr lang="ro-RO" dirty="0"/>
              <a:t> Master </a:t>
            </a:r>
            <a:r>
              <a:rPr lang="ro-RO" dirty="0" err="1"/>
              <a:t>subtitle</a:t>
            </a:r>
            <a:r>
              <a:rPr lang="ro-RO" dirty="0"/>
              <a:t> </a:t>
            </a:r>
            <a:r>
              <a:rPr lang="ro-RO" dirty="0" err="1"/>
              <a:t>style</a:t>
            </a:r>
            <a:endParaRPr lang="en-US" dirty="0"/>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3762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7"/>
            <a:ext cx="18288000" cy="4775200"/>
          </a:xfrm>
        </p:spPr>
        <p:txBody>
          <a:bodyPr anchor="b">
            <a:normAutofit/>
          </a:bodyPr>
          <a:lstStyle>
            <a:lvl1pPr algn="ctr">
              <a:defRPr sz="11000">
                <a:latin typeface="Circe" charset="0"/>
                <a:ea typeface="Circe" charset="0"/>
                <a:cs typeface="Circe" charset="0"/>
              </a:defRPr>
            </a:lvl1pPr>
          </a:lstStyle>
          <a:p>
            <a:r>
              <a:rPr lang="ro-RO" dirty="0"/>
              <a:t>Click </a:t>
            </a:r>
            <a:r>
              <a:rPr lang="ro-RO" dirty="0" err="1"/>
              <a:t>to</a:t>
            </a:r>
            <a:r>
              <a:rPr lang="ro-RO" dirty="0"/>
              <a:t> </a:t>
            </a:r>
            <a:r>
              <a:rPr lang="ro-RO" dirty="0" err="1"/>
              <a:t>edit</a:t>
            </a:r>
            <a:r>
              <a:rPr lang="ro-RO" dirty="0"/>
              <a:t> Master </a:t>
            </a:r>
            <a:r>
              <a:rPr lang="ro-RO" dirty="0" err="1"/>
              <a:t>title</a:t>
            </a:r>
            <a:r>
              <a:rPr lang="ro-RO" dirty="0"/>
              <a:t> </a:t>
            </a:r>
            <a:r>
              <a:rPr lang="ro-RO" dirty="0" err="1"/>
              <a:t>style</a:t>
            </a:r>
            <a:endParaRPr lang="en-US" dirty="0"/>
          </a:p>
        </p:txBody>
      </p:sp>
      <p:sp>
        <p:nvSpPr>
          <p:cNvPr id="3" name="Subtitle 2"/>
          <p:cNvSpPr>
            <a:spLocks noGrp="1"/>
          </p:cNvSpPr>
          <p:nvPr>
            <p:ph type="subTitle" idx="1"/>
          </p:nvPr>
        </p:nvSpPr>
        <p:spPr>
          <a:xfrm>
            <a:off x="3048001" y="7204077"/>
            <a:ext cx="18288000" cy="3311524"/>
          </a:xfrm>
        </p:spPr>
        <p:txBody>
          <a:bodyPr/>
          <a:lstStyle>
            <a:lvl1pPr marL="0" indent="0" algn="ctr">
              <a:buNone/>
              <a:defRPr sz="4800">
                <a:latin typeface="Circe" charset="0"/>
                <a:ea typeface="Circe" charset="0"/>
                <a:cs typeface="Circe" charset="0"/>
              </a:defRPr>
            </a:lvl1pPr>
            <a:lvl2pPr marL="914358" indent="0" algn="ctr">
              <a:buNone/>
              <a:defRPr sz="4000"/>
            </a:lvl2pPr>
            <a:lvl3pPr marL="1828716" indent="0" algn="ctr">
              <a:buNone/>
              <a:defRPr sz="3600"/>
            </a:lvl3pPr>
            <a:lvl4pPr marL="2743072" indent="0" algn="ctr">
              <a:buNone/>
              <a:defRPr sz="3199"/>
            </a:lvl4pPr>
            <a:lvl5pPr marL="3657430" indent="0" algn="ctr">
              <a:buNone/>
              <a:defRPr sz="3199"/>
            </a:lvl5pPr>
            <a:lvl6pPr marL="4571788" indent="0" algn="ctr">
              <a:buNone/>
              <a:defRPr sz="3199"/>
            </a:lvl6pPr>
            <a:lvl7pPr marL="5486146" indent="0" algn="ctr">
              <a:buNone/>
              <a:defRPr sz="3199"/>
            </a:lvl7pPr>
            <a:lvl8pPr marL="6400503" indent="0" algn="ctr">
              <a:buNone/>
              <a:defRPr sz="3199"/>
            </a:lvl8pPr>
            <a:lvl9pPr marL="7314860" indent="0" algn="ctr">
              <a:buNone/>
              <a:defRPr sz="3199"/>
            </a:lvl9pPr>
          </a:lstStyle>
          <a:p>
            <a:r>
              <a:rPr lang="ro-RO" dirty="0"/>
              <a:t>Click </a:t>
            </a:r>
            <a:r>
              <a:rPr lang="ro-RO" dirty="0" err="1"/>
              <a:t>to</a:t>
            </a:r>
            <a:r>
              <a:rPr lang="ro-RO" dirty="0"/>
              <a:t> </a:t>
            </a:r>
            <a:r>
              <a:rPr lang="ro-RO" dirty="0" err="1"/>
              <a:t>edit</a:t>
            </a:r>
            <a:r>
              <a:rPr lang="ro-RO" dirty="0"/>
              <a:t> Master </a:t>
            </a:r>
            <a:r>
              <a:rPr lang="ro-RO" dirty="0" err="1"/>
              <a:t>subtitle</a:t>
            </a:r>
            <a:r>
              <a:rPr lang="ro-RO" dirty="0"/>
              <a:t> </a:t>
            </a:r>
            <a:r>
              <a:rPr lang="ro-RO" dirty="0" err="1"/>
              <a:t>style</a:t>
            </a:r>
            <a:endParaRPr lang="en-US" dirty="0"/>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7176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77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13F857-C9B3-4E27-B1F6-35DCED56C965}"/>
              </a:ext>
            </a:extLst>
          </p:cNvPr>
          <p:cNvGraphicFramePr>
            <a:graphicFrameLocks noChangeAspect="1"/>
          </p:cNvGraphicFramePr>
          <p:nvPr userDrawn="1">
            <p:custDataLst>
              <p:tags r:id="rId2"/>
            </p:custDataLst>
            <p:extLst>
              <p:ext uri="{D42A27DB-BD31-4B8C-83A1-F6EECF244321}">
                <p14:modId xmlns:p14="http://schemas.microsoft.com/office/powerpoint/2010/main" val="4272487274"/>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512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9213F857-C9B3-4E27-B1F6-35DCED56C965}"/>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49D425E-F23A-4000-851C-9386FDB2CEAE}"/>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832397" y="10844488"/>
            <a:ext cx="6163456" cy="1701115"/>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14317579" y="9773920"/>
            <a:ext cx="9727755" cy="59424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328362" y="330201"/>
            <a:ext cx="23716973" cy="9443720"/>
          </a:xfrm>
          <a:noFill/>
        </p:spPr>
        <p:txBody>
          <a:bodyPr tIns="720000" rIns="0"/>
          <a:lstStyle>
            <a:lvl1pPr marL="0" marR="0" indent="0" algn="ctr" defTabSz="1828823" rtl="0" eaLnBrk="1" fontAlgn="auto" latinLnBrk="0" hangingPunct="1">
              <a:lnSpc>
                <a:spcPct val="90000"/>
              </a:lnSpc>
              <a:spcBef>
                <a:spcPts val="0"/>
              </a:spcBef>
              <a:spcAft>
                <a:spcPts val="0"/>
              </a:spcAft>
              <a:buClrTx/>
              <a:buSzTx/>
              <a:buFont typeface="Arial" panose="020B0604020202020204" pitchFamily="34" charset="0"/>
              <a:buNone/>
              <a:tabLst/>
              <a:defRPr sz="1333">
                <a:solidFill>
                  <a:schemeClr val="accent1"/>
                </a:solidFill>
              </a:defRPr>
            </a:lvl1pPr>
          </a:lstStyle>
          <a:p>
            <a:r>
              <a:rPr lang="en-US"/>
              <a:t>.</a:t>
            </a:r>
            <a:endParaRPr lang="en-US" dirty="0"/>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444926" y="1124373"/>
            <a:ext cx="563883"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328362" y="1693749"/>
            <a:ext cx="23716973" cy="8080171"/>
          </a:xfrm>
          <a:prstGeom prst="rect">
            <a:avLst/>
          </a:prstGeom>
          <a:blipFill dpi="0" rotWithShape="1">
            <a:blip r:embed="rId9"/>
            <a:srcRect/>
            <a:stretch>
              <a:fillRect l="-10" r="-10"/>
            </a:stretch>
          </a:blipFill>
        </p:spPr>
        <p:txBody>
          <a:bodyPr wrap="square" lIns="576000" bIns="1036800" anchor="b">
            <a:noAutofit/>
          </a:bodyPr>
          <a:lstStyle>
            <a:lvl1pPr>
              <a:defRPr sz="6933" b="1">
                <a:solidFill>
                  <a:schemeClr val="tx1"/>
                </a:solidFill>
              </a:defRPr>
            </a:lvl1pPr>
          </a:lstStyle>
          <a:p>
            <a:r>
              <a:rPr lang="en-US"/>
              <a:t>Title slide for illustration/free-form selection</a:t>
            </a:r>
            <a:br>
              <a:rPr lang="en-US"/>
            </a:br>
            <a:r>
              <a:rPr lang="en-US"/>
              <a:t>with white background (interchangeable)</a:t>
            </a:r>
            <a:endParaRPr lang="en-U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1"/>
            <a:ext cx="21255565" cy="1579920"/>
          </a:xfrm>
        </p:spPr>
        <p:txBody>
          <a:bodyPr>
            <a:spAutoFit/>
          </a:bodyPr>
          <a:lstStyle>
            <a:lvl1pPr marL="0" indent="0">
              <a:lnSpc>
                <a:spcPct val="95000"/>
              </a:lnSpc>
              <a:spcBef>
                <a:spcPts val="3200"/>
              </a:spcBef>
              <a:spcAft>
                <a:spcPts val="0"/>
              </a:spcAft>
              <a:buNone/>
              <a:defRPr sz="4000">
                <a:solidFill>
                  <a:schemeClr val="tx1"/>
                </a:solidFill>
              </a:defRPr>
            </a:lvl1pPr>
          </a:lstStyle>
          <a:p>
            <a:r>
              <a:rPr lang="en-US"/>
              <a:t>This is the sub-line</a:t>
            </a:r>
          </a:p>
          <a:p>
            <a:r>
              <a:rPr lang="en-US"/>
              <a:t>Project name | Date</a:t>
            </a:r>
            <a:endParaRPr lang="en-US" dirty="0"/>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10"/>
          <a:stretch>
            <a:fillRect/>
          </a:stretch>
        </p:blipFill>
        <p:spPr bwMode="gray">
          <a:xfrm>
            <a:off x="20793340" y="3933615"/>
            <a:ext cx="3325091" cy="2294312"/>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10913980" y="341775"/>
            <a:ext cx="3937000"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1. Click on this icon to insert a new photo.</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14671633" y="341774"/>
            <a:ext cx="3937000" cy="535531"/>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2. Reset the slide.</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19364963" y="341775"/>
            <a:ext cx="4968517"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7165222" y="474133"/>
            <a:ext cx="7002238" cy="2308324"/>
          </a:xfrm>
          <a:prstGeom prst="rect">
            <a:avLst/>
          </a:prstGeom>
          <a:noFill/>
        </p:spPr>
        <p:txBody>
          <a:bodyPr wrap="none" rtlCol="0">
            <a:spAutoFit/>
          </a:bodyPr>
          <a:lstStyle/>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image above transparent section.</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Delete image by pressing the DEL key.</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small icon in centre of page.</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photo.</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‘Home / Reset ’.</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If required, edit the section under ‘Format/Crop ’.</a:t>
            </a:r>
            <a:endParaRPr lang="en-US" sz="2400" b="0" dirty="0">
              <a:solidFill>
                <a:schemeClr val="bg1">
                  <a:lumMod val="50000"/>
                </a:schemeClr>
              </a:solidFill>
            </a:endParaRP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11"/>
          <a:srcRect l="50418" r="36621"/>
          <a:stretch/>
        </p:blipFill>
        <p:spPr>
          <a:xfrm>
            <a:off x="20793340" y="2058983"/>
            <a:ext cx="1034381" cy="1575816"/>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14945585" y="2069352"/>
            <a:ext cx="4234936" cy="1733989"/>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12"/>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20879979" y="2559356"/>
            <a:ext cx="892587" cy="90169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Tree>
    <p:extLst>
      <p:ext uri="{BB962C8B-B14F-4D97-AF65-F5344CB8AC3E}">
        <p14:creationId xmlns:p14="http://schemas.microsoft.com/office/powerpoint/2010/main" val="408830663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1255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4323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2941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8223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5565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0817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5145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04968" y="730252"/>
            <a:ext cx="9803220" cy="2651127"/>
          </a:xfrm>
        </p:spPr>
        <p:txBody>
          <a:bodyPr/>
          <a:lstStyle>
            <a:lvl1pPr>
              <a:defRPr>
                <a:solidFill>
                  <a:schemeClr val="bg1"/>
                </a:solidFill>
                <a:latin typeface="Circe" charset="0"/>
                <a:ea typeface="Circe" charset="0"/>
                <a:cs typeface="Circe" charset="0"/>
              </a:defRPr>
            </a:lvl1pPr>
          </a:lstStyle>
          <a:p>
            <a:r>
              <a:rPr lang="en-US" dirty="0"/>
              <a:t>Click to edit Master title style</a:t>
            </a:r>
          </a:p>
        </p:txBody>
      </p:sp>
      <p:sp>
        <p:nvSpPr>
          <p:cNvPr id="3" name="Content Placeholder 2"/>
          <p:cNvSpPr>
            <a:spLocks noGrp="1"/>
          </p:cNvSpPr>
          <p:nvPr>
            <p:ph idx="1"/>
          </p:nvPr>
        </p:nvSpPr>
        <p:spPr>
          <a:xfrm>
            <a:off x="10504968" y="3651251"/>
            <a:ext cx="9803220" cy="8702676"/>
          </a:xfrm>
        </p:spPr>
        <p:txBody>
          <a:bodyPr/>
          <a:lstStyle>
            <a:lvl1pPr>
              <a:defRPr>
                <a:solidFill>
                  <a:schemeClr val="bg1"/>
                </a:solidFill>
                <a:latin typeface="Circe" charset="0"/>
                <a:ea typeface="Circe" charset="0"/>
                <a:cs typeface="Circe" charset="0"/>
              </a:defRPr>
            </a:lvl1pPr>
            <a:lvl2pPr>
              <a:defRPr>
                <a:solidFill>
                  <a:schemeClr val="bg1"/>
                </a:solidFill>
                <a:latin typeface="Circe" charset="0"/>
                <a:ea typeface="Circe" charset="0"/>
                <a:cs typeface="Circe" charset="0"/>
              </a:defRPr>
            </a:lvl2pPr>
            <a:lvl3pPr>
              <a:defRPr>
                <a:solidFill>
                  <a:schemeClr val="bg1"/>
                </a:solidFill>
                <a:latin typeface="Circe" charset="0"/>
                <a:ea typeface="Circe" charset="0"/>
                <a:cs typeface="Circe" charset="0"/>
              </a:defRPr>
            </a:lvl3pPr>
            <a:lvl4pPr>
              <a:defRPr>
                <a:solidFill>
                  <a:schemeClr val="bg1"/>
                </a:solidFill>
                <a:latin typeface="Circe" charset="0"/>
                <a:ea typeface="Circe" charset="0"/>
                <a:cs typeface="Circe" charset="0"/>
              </a:defRPr>
            </a:lvl4pPr>
            <a:lvl5pPr>
              <a:defRPr>
                <a:solidFill>
                  <a:schemeClr val="bg1"/>
                </a:solidFill>
                <a:latin typeface="Circe" charset="0"/>
                <a:ea typeface="Circe" charset="0"/>
                <a:cs typeface="Circ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63F47E-0F58-FD4D-83AF-F47489615B6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1236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lvl1pPr>
              <a:defRPr>
                <a:latin typeface="Circe" charset="0"/>
                <a:ea typeface="Circe" charset="0"/>
                <a:cs typeface="Circe" charset="0"/>
              </a:defRPr>
            </a:lvl1pPr>
          </a:lstStyle>
          <a:p>
            <a:r>
              <a:rPr dirty="0"/>
              <a:t>Title Text</a:t>
            </a:r>
          </a:p>
        </p:txBody>
      </p:sp>
      <p:sp>
        <p:nvSpPr>
          <p:cNvPr id="149" name="Shape 149"/>
          <p:cNvSpPr>
            <a:spLocks noGrp="1"/>
          </p:cNvSpPr>
          <p:nvPr>
            <p:ph type="body" idx="1"/>
          </p:nvPr>
        </p:nvSpPr>
        <p:spPr>
          <a:prstGeom prst="rect">
            <a:avLst/>
          </a:prstGeom>
        </p:spPr>
        <p:txBody>
          <a:bodyPr/>
          <a:lstStyle>
            <a:lvl1pPr>
              <a:defRPr>
                <a:latin typeface="Circe" charset="0"/>
                <a:ea typeface="Circe" charset="0"/>
                <a:cs typeface="Circe" charset="0"/>
              </a:defRPr>
            </a:lvl1pPr>
            <a:lvl2pPr>
              <a:defRPr>
                <a:latin typeface="Circe" charset="0"/>
                <a:ea typeface="Circe" charset="0"/>
                <a:cs typeface="Circe" charset="0"/>
              </a:defRPr>
            </a:lvl2pPr>
            <a:lvl3pPr>
              <a:defRPr>
                <a:latin typeface="Circe" charset="0"/>
                <a:ea typeface="Circe" charset="0"/>
                <a:cs typeface="Circe" charset="0"/>
              </a:defRPr>
            </a:lvl3pPr>
            <a:lvl4pPr>
              <a:defRPr>
                <a:latin typeface="Circe" charset="0"/>
                <a:ea typeface="Circe" charset="0"/>
                <a:cs typeface="Circe" charset="0"/>
              </a:defRPr>
            </a:lvl4pPr>
            <a:lvl5pPr>
              <a:defRPr>
                <a:latin typeface="Circe" charset="0"/>
                <a:ea typeface="Circe" charset="0"/>
                <a:cs typeface="Circe"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 name="Shape 15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680773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2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24384001" cy="13715038"/>
          </a:xfrm>
          <a:prstGeom prst="rect">
            <a:avLst/>
          </a:prstGeom>
        </p:spPr>
      </p:pic>
      <p:sp>
        <p:nvSpPr>
          <p:cNvPr id="17" name="bg object 17"/>
          <p:cNvSpPr/>
          <p:nvPr/>
        </p:nvSpPr>
        <p:spPr>
          <a:xfrm>
            <a:off x="9748978" y="11921130"/>
            <a:ext cx="4889893" cy="887959"/>
          </a:xfrm>
          <a:custGeom>
            <a:avLst/>
            <a:gdLst/>
            <a:ahLst/>
            <a:cxnLst/>
            <a:rect l="l" t="t" r="r" b="b"/>
            <a:pathLst>
              <a:path w="4031615" h="732154">
                <a:moveTo>
                  <a:pt x="3665521" y="0"/>
                </a:moveTo>
                <a:lnTo>
                  <a:pt x="365967" y="0"/>
                </a:lnTo>
                <a:lnTo>
                  <a:pt x="320226" y="2865"/>
                </a:lnTo>
                <a:lnTo>
                  <a:pt x="276133" y="11227"/>
                </a:lnTo>
                <a:lnTo>
                  <a:pt x="234039" y="24736"/>
                </a:lnTo>
                <a:lnTo>
                  <a:pt x="194294" y="43043"/>
                </a:lnTo>
                <a:lnTo>
                  <a:pt x="157248" y="65797"/>
                </a:lnTo>
                <a:lnTo>
                  <a:pt x="123249" y="92649"/>
                </a:lnTo>
                <a:lnTo>
                  <a:pt x="92649" y="123249"/>
                </a:lnTo>
                <a:lnTo>
                  <a:pt x="65797" y="157248"/>
                </a:lnTo>
                <a:lnTo>
                  <a:pt x="43043" y="194294"/>
                </a:lnTo>
                <a:lnTo>
                  <a:pt x="24736" y="234039"/>
                </a:lnTo>
                <a:lnTo>
                  <a:pt x="11227" y="276133"/>
                </a:lnTo>
                <a:lnTo>
                  <a:pt x="2865" y="320226"/>
                </a:lnTo>
                <a:lnTo>
                  <a:pt x="0" y="365967"/>
                </a:lnTo>
                <a:lnTo>
                  <a:pt x="2865" y="411709"/>
                </a:lnTo>
                <a:lnTo>
                  <a:pt x="11227" y="455802"/>
                </a:lnTo>
                <a:lnTo>
                  <a:pt x="24736" y="497897"/>
                </a:lnTo>
                <a:lnTo>
                  <a:pt x="43043" y="537643"/>
                </a:lnTo>
                <a:lnTo>
                  <a:pt x="65797" y="574691"/>
                </a:lnTo>
                <a:lnTo>
                  <a:pt x="92649" y="608690"/>
                </a:lnTo>
                <a:lnTo>
                  <a:pt x="123249" y="639291"/>
                </a:lnTo>
                <a:lnTo>
                  <a:pt x="157248" y="666145"/>
                </a:lnTo>
                <a:lnTo>
                  <a:pt x="194294" y="688900"/>
                </a:lnTo>
                <a:lnTo>
                  <a:pt x="234039" y="707208"/>
                </a:lnTo>
                <a:lnTo>
                  <a:pt x="276133" y="720718"/>
                </a:lnTo>
                <a:lnTo>
                  <a:pt x="320226" y="729081"/>
                </a:lnTo>
                <a:lnTo>
                  <a:pt x="365967" y="731946"/>
                </a:lnTo>
                <a:lnTo>
                  <a:pt x="3665521" y="731946"/>
                </a:lnTo>
                <a:lnTo>
                  <a:pt x="3711265" y="729081"/>
                </a:lnTo>
                <a:lnTo>
                  <a:pt x="3755359" y="720718"/>
                </a:lnTo>
                <a:lnTo>
                  <a:pt x="3797454" y="707208"/>
                </a:lnTo>
                <a:lnTo>
                  <a:pt x="3837199" y="688900"/>
                </a:lnTo>
                <a:lnTo>
                  <a:pt x="3874246" y="666145"/>
                </a:lnTo>
                <a:lnTo>
                  <a:pt x="3908244" y="639291"/>
                </a:lnTo>
                <a:lnTo>
                  <a:pt x="3938843" y="608690"/>
                </a:lnTo>
                <a:lnTo>
                  <a:pt x="3965694" y="574691"/>
                </a:lnTo>
                <a:lnTo>
                  <a:pt x="3988448" y="537643"/>
                </a:lnTo>
                <a:lnTo>
                  <a:pt x="4006754" y="497897"/>
                </a:lnTo>
                <a:lnTo>
                  <a:pt x="4020263" y="455802"/>
                </a:lnTo>
                <a:lnTo>
                  <a:pt x="4028624" y="411709"/>
                </a:lnTo>
                <a:lnTo>
                  <a:pt x="4031489" y="365967"/>
                </a:lnTo>
                <a:lnTo>
                  <a:pt x="4028624" y="320226"/>
                </a:lnTo>
                <a:lnTo>
                  <a:pt x="4020263" y="276133"/>
                </a:lnTo>
                <a:lnTo>
                  <a:pt x="4006754" y="234039"/>
                </a:lnTo>
                <a:lnTo>
                  <a:pt x="3988448" y="194294"/>
                </a:lnTo>
                <a:lnTo>
                  <a:pt x="3965694" y="157248"/>
                </a:lnTo>
                <a:lnTo>
                  <a:pt x="3938843" y="123249"/>
                </a:lnTo>
                <a:lnTo>
                  <a:pt x="3908244" y="92649"/>
                </a:lnTo>
                <a:lnTo>
                  <a:pt x="3874246" y="65797"/>
                </a:lnTo>
                <a:lnTo>
                  <a:pt x="3837199" y="43043"/>
                </a:lnTo>
                <a:lnTo>
                  <a:pt x="3797454" y="24736"/>
                </a:lnTo>
                <a:lnTo>
                  <a:pt x="3755359" y="11227"/>
                </a:lnTo>
                <a:lnTo>
                  <a:pt x="3711265" y="2865"/>
                </a:lnTo>
                <a:lnTo>
                  <a:pt x="3665521" y="0"/>
                </a:lnTo>
                <a:close/>
              </a:path>
            </a:pathLst>
          </a:custGeom>
          <a:solidFill>
            <a:srgbClr val="E3CA1F"/>
          </a:solidFill>
        </p:spPr>
        <p:txBody>
          <a:bodyPr wrap="square" lIns="0" tIns="0" rIns="0" bIns="0" rtlCol="0"/>
          <a:lstStyle/>
          <a:p>
            <a:endParaRPr sz="6792"/>
          </a:p>
        </p:txBody>
      </p:sp>
      <p:sp>
        <p:nvSpPr>
          <p:cNvPr id="2" name="Holder 2"/>
          <p:cNvSpPr>
            <a:spLocks noGrp="1"/>
          </p:cNvSpPr>
          <p:nvPr>
            <p:ph type="ctrTitle"/>
          </p:nvPr>
        </p:nvSpPr>
        <p:spPr>
          <a:xfrm>
            <a:off x="6209475" y="3181717"/>
            <a:ext cx="11965051" cy="1310230"/>
          </a:xfrm>
          <a:prstGeom prst="rect">
            <a:avLst/>
          </a:prstGeom>
        </p:spPr>
        <p:txBody>
          <a:bodyPr wrap="square" lIns="0" tIns="0" rIns="0" bIns="0">
            <a:spAutoFit/>
          </a:bodyPr>
          <a:lstStyle>
            <a:lvl1pPr>
              <a:defRPr sz="9460" b="1" i="0">
                <a:solidFill>
                  <a:srgbClr val="35CEFC"/>
                </a:solidFill>
                <a:latin typeface="Arial"/>
                <a:cs typeface="Arial"/>
              </a:defRPr>
            </a:lvl1pPr>
          </a:lstStyle>
          <a:p>
            <a:endParaRPr/>
          </a:p>
        </p:txBody>
      </p:sp>
      <p:sp>
        <p:nvSpPr>
          <p:cNvPr id="3" name="Holder 3"/>
          <p:cNvSpPr>
            <a:spLocks noGrp="1"/>
          </p:cNvSpPr>
          <p:nvPr>
            <p:ph type="subTitle" idx="4"/>
          </p:nvPr>
        </p:nvSpPr>
        <p:spPr>
          <a:xfrm>
            <a:off x="3657600" y="7680961"/>
            <a:ext cx="17068800" cy="77546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67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94100A-4182-4C74-B85A-7B95AB054F3D}"/>
              </a:ext>
            </a:extLst>
          </p:cNvPr>
          <p:cNvGraphicFramePr>
            <a:graphicFrameLocks noChangeAspect="1"/>
          </p:cNvGraphicFramePr>
          <p:nvPr userDrawn="1">
            <p:custDataLst>
              <p:tags r:id="rId2"/>
            </p:custDataLst>
            <p:extLst>
              <p:ext uri="{D42A27DB-BD31-4B8C-83A1-F6EECF244321}">
                <p14:modId xmlns:p14="http://schemas.microsoft.com/office/powerpoint/2010/main" val="1224102961"/>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6153"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9E94100A-4182-4C74-B85A-7B95AB054F3D}"/>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0CC0674-C241-454B-80AB-15B8A4A1C757}"/>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832397" y="10844488"/>
            <a:ext cx="6163456" cy="1701115"/>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14317579" y="9773920"/>
            <a:ext cx="9727755" cy="59424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7401221"/>
            <a:ext cx="21255565" cy="1579920"/>
          </a:xfrm>
        </p:spPr>
        <p:txBody>
          <a:bodyPr>
            <a:spAutoFit/>
          </a:bodyPr>
          <a:lstStyle>
            <a:lvl1pPr marL="0" indent="0">
              <a:lnSpc>
                <a:spcPct val="95000"/>
              </a:lnSpc>
              <a:spcBef>
                <a:spcPts val="3200"/>
              </a:spcBef>
              <a:spcAft>
                <a:spcPts val="0"/>
              </a:spcAft>
              <a:buNone/>
              <a:defRPr sz="4000">
                <a:solidFill>
                  <a:schemeClr val="tx1"/>
                </a:solidFill>
              </a:defRPr>
            </a:lvl1pPr>
          </a:lstStyle>
          <a:p>
            <a:r>
              <a:rPr lang="en-US"/>
              <a:t>This is the sub-line</a:t>
            </a:r>
          </a:p>
          <a:p>
            <a:r>
              <a:rPr lang="en-US"/>
              <a:t>Project name | Date</a:t>
            </a:r>
            <a:endParaRPr lang="en-US"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866263" y="5084396"/>
            <a:ext cx="21257896" cy="1920525"/>
          </a:xfrm>
          <a:prstGeom prst="rect">
            <a:avLst/>
          </a:prstGeom>
        </p:spPr>
        <p:txBody>
          <a:bodyPr wrap="square">
            <a:spAutoFit/>
          </a:bodyPr>
          <a:lstStyle>
            <a:lvl1pPr>
              <a:defRPr sz="6933" b="1">
                <a:solidFill>
                  <a:schemeClr val="tx1"/>
                </a:solidFill>
              </a:defRPr>
            </a:lvl1pPr>
          </a:lstStyle>
          <a:p>
            <a:r>
              <a:rPr lang="en-US"/>
              <a:t>Alternative title slide</a:t>
            </a:r>
            <a:br>
              <a:rPr lang="en-US"/>
            </a:br>
            <a:r>
              <a:rPr lang="en-US"/>
              <a:t>without photo</a:t>
            </a:r>
            <a:endParaRPr lang="en-US" dirty="0"/>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328361" y="330201"/>
            <a:ext cx="10088035" cy="2681848"/>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9"/>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Tree>
    <p:extLst>
      <p:ext uri="{BB962C8B-B14F-4D97-AF65-F5344CB8AC3E}">
        <p14:creationId xmlns:p14="http://schemas.microsoft.com/office/powerpoint/2010/main" val="153433290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337"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5033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800" y="4251960"/>
            <a:ext cx="20726401" cy="6848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657600" y="7680961"/>
            <a:ext cx="17068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2105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0383500" y="711150"/>
            <a:ext cx="3187700" cy="12495921"/>
          </a:xfrm>
          <a:prstGeom prst="rect">
            <a:avLst/>
          </a:prstGeom>
        </p:spPr>
      </p:pic>
      <p:sp>
        <p:nvSpPr>
          <p:cNvPr id="17" name="bg object 17"/>
          <p:cNvSpPr/>
          <p:nvPr/>
        </p:nvSpPr>
        <p:spPr>
          <a:xfrm>
            <a:off x="19751039" y="195057"/>
            <a:ext cx="3795463" cy="2335032"/>
          </a:xfrm>
          <a:custGeom>
            <a:avLst/>
            <a:gdLst/>
            <a:ahLst/>
            <a:cxnLst/>
            <a:rect l="l" t="t" r="r" b="b"/>
            <a:pathLst>
              <a:path w="3129280" h="1925320">
                <a:moveTo>
                  <a:pt x="3128700" y="0"/>
                </a:moveTo>
                <a:lnTo>
                  <a:pt x="0" y="0"/>
                </a:lnTo>
                <a:lnTo>
                  <a:pt x="0" y="1924967"/>
                </a:lnTo>
                <a:lnTo>
                  <a:pt x="3128700" y="1924967"/>
                </a:lnTo>
                <a:lnTo>
                  <a:pt x="3128700" y="0"/>
                </a:lnTo>
                <a:close/>
              </a:path>
            </a:pathLst>
          </a:custGeom>
          <a:solidFill>
            <a:srgbClr val="FFFFFF"/>
          </a:solidFill>
        </p:spPr>
        <p:txBody>
          <a:bodyPr wrap="square" lIns="0" tIns="0" rIns="0" bIns="0" rtlCol="0"/>
          <a:lstStyle/>
          <a:p>
            <a:endParaRPr sz="6792"/>
          </a:p>
        </p:txBody>
      </p:sp>
      <p:sp>
        <p:nvSpPr>
          <p:cNvPr id="18" name="bg object 18"/>
          <p:cNvSpPr/>
          <p:nvPr/>
        </p:nvSpPr>
        <p:spPr>
          <a:xfrm>
            <a:off x="19751039" y="195057"/>
            <a:ext cx="3795463" cy="2335032"/>
          </a:xfrm>
          <a:custGeom>
            <a:avLst/>
            <a:gdLst/>
            <a:ahLst/>
            <a:cxnLst/>
            <a:rect l="l" t="t" r="r" b="b"/>
            <a:pathLst>
              <a:path w="3129280" h="1925320">
                <a:moveTo>
                  <a:pt x="0" y="1924967"/>
                </a:moveTo>
                <a:lnTo>
                  <a:pt x="3128700" y="1924967"/>
                </a:lnTo>
                <a:lnTo>
                  <a:pt x="3128700" y="0"/>
                </a:lnTo>
                <a:lnTo>
                  <a:pt x="0" y="0"/>
                </a:lnTo>
                <a:lnTo>
                  <a:pt x="0" y="1924967"/>
                </a:lnTo>
                <a:close/>
              </a:path>
            </a:pathLst>
          </a:custGeom>
          <a:ln w="10470">
            <a:solidFill>
              <a:srgbClr val="FFFFFF"/>
            </a:solidFill>
          </a:ln>
        </p:spPr>
        <p:txBody>
          <a:bodyPr wrap="square" lIns="0" tIns="0" rIns="0" bIns="0" rtlCol="0"/>
          <a:lstStyle/>
          <a:p>
            <a:endParaRPr sz="6792"/>
          </a:p>
        </p:txBody>
      </p:sp>
      <p:pic>
        <p:nvPicPr>
          <p:cNvPr id="19" name="bg object 19"/>
          <p:cNvPicPr/>
          <p:nvPr/>
        </p:nvPicPr>
        <p:blipFill>
          <a:blip r:embed="rId3" cstate="print"/>
          <a:stretch>
            <a:fillRect/>
          </a:stretch>
        </p:blipFill>
        <p:spPr>
          <a:xfrm>
            <a:off x="21145500" y="633939"/>
            <a:ext cx="2343658" cy="1284641"/>
          </a:xfrm>
          <a:prstGeom prst="rect">
            <a:avLst/>
          </a:prstGeom>
        </p:spPr>
      </p:pic>
      <p:sp>
        <p:nvSpPr>
          <p:cNvPr id="2" name="Holder 2"/>
          <p:cNvSpPr>
            <a:spLocks noGrp="1"/>
          </p:cNvSpPr>
          <p:nvPr>
            <p:ph type="title"/>
          </p:nvPr>
        </p:nvSpPr>
        <p:spPr>
          <a:xfrm>
            <a:off x="3839079" y="3154626"/>
            <a:ext cx="16705839" cy="830548"/>
          </a:xfrm>
        </p:spPr>
        <p:txBody>
          <a:bodyPr lIns="0" tIns="0" rIns="0" bIns="0"/>
          <a:lstStyle>
            <a:lvl1pPr>
              <a:defRPr sz="5397"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645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1145500" y="633940"/>
            <a:ext cx="2343658" cy="1157334"/>
          </a:xfrm>
          <a:prstGeom prst="rect">
            <a:avLst/>
          </a:prstGeom>
        </p:spPr>
      </p:pic>
      <p:pic>
        <p:nvPicPr>
          <p:cNvPr id="17" name="bg object 17"/>
          <p:cNvPicPr/>
          <p:nvPr/>
        </p:nvPicPr>
        <p:blipFill>
          <a:blip r:embed="rId3" cstate="print"/>
          <a:stretch>
            <a:fillRect/>
          </a:stretch>
        </p:blipFill>
        <p:spPr>
          <a:xfrm>
            <a:off x="1382268" y="5583544"/>
            <a:ext cx="10015728" cy="6676174"/>
          </a:xfrm>
          <a:prstGeom prst="rect">
            <a:avLst/>
          </a:prstGeom>
        </p:spPr>
      </p:pic>
      <p:pic>
        <p:nvPicPr>
          <p:cNvPr id="18" name="bg object 18"/>
          <p:cNvPicPr/>
          <p:nvPr/>
        </p:nvPicPr>
        <p:blipFill>
          <a:blip r:embed="rId4" cstate="print"/>
          <a:stretch>
            <a:fillRect/>
          </a:stretch>
        </p:blipFill>
        <p:spPr>
          <a:xfrm>
            <a:off x="12388596" y="5607926"/>
            <a:ext cx="10299192" cy="6699033"/>
          </a:xfrm>
          <a:prstGeom prst="rect">
            <a:avLst/>
          </a:prstGeom>
        </p:spPr>
      </p:pic>
      <p:sp>
        <p:nvSpPr>
          <p:cNvPr id="2" name="Holder 2"/>
          <p:cNvSpPr>
            <a:spLocks noGrp="1"/>
          </p:cNvSpPr>
          <p:nvPr>
            <p:ph type="title"/>
          </p:nvPr>
        </p:nvSpPr>
        <p:spPr>
          <a:xfrm>
            <a:off x="3839079" y="3154626"/>
            <a:ext cx="16705839" cy="830548"/>
          </a:xfrm>
        </p:spPr>
        <p:txBody>
          <a:bodyPr lIns="0" tIns="0" rIns="0" bIns="0"/>
          <a:lstStyle>
            <a:lvl1pPr>
              <a:defRPr sz="5397" b="1" i="0">
                <a:solidFill>
                  <a:schemeClr val="tx1"/>
                </a:solidFill>
                <a:latin typeface="Calibri"/>
                <a:cs typeface="Calibri"/>
              </a:defRPr>
            </a:lvl1pPr>
          </a:lstStyle>
          <a:p>
            <a:endParaRPr/>
          </a:p>
        </p:txBody>
      </p:sp>
      <p:sp>
        <p:nvSpPr>
          <p:cNvPr id="3" name="Holder 3"/>
          <p:cNvSpPr>
            <a:spLocks noGrp="1"/>
          </p:cNvSpPr>
          <p:nvPr>
            <p:ph sz="half" idx="2"/>
          </p:nvPr>
        </p:nvSpPr>
        <p:spPr>
          <a:xfrm>
            <a:off x="1219200" y="3154680"/>
            <a:ext cx="1060704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2557759" y="3154680"/>
            <a:ext cx="1060704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7115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95"/>
            <a:ext cx="24383999" cy="13714841"/>
          </a:xfrm>
          <a:prstGeom prst="rect">
            <a:avLst/>
          </a:prstGeom>
        </p:spPr>
      </p:pic>
      <p:sp>
        <p:nvSpPr>
          <p:cNvPr id="2" name="Holder 2"/>
          <p:cNvSpPr>
            <a:spLocks noGrp="1"/>
          </p:cNvSpPr>
          <p:nvPr>
            <p:ph type="title"/>
          </p:nvPr>
        </p:nvSpPr>
        <p:spPr>
          <a:xfrm>
            <a:off x="3839079" y="3154626"/>
            <a:ext cx="16705839" cy="830548"/>
          </a:xfrm>
        </p:spPr>
        <p:txBody>
          <a:bodyPr lIns="0" tIns="0" rIns="0" bIns="0"/>
          <a:lstStyle>
            <a:lvl1pPr>
              <a:defRPr sz="5397"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6126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353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79045CA-CF46-4BE1-BB9B-380C68F12B6E}"/>
              </a:ext>
            </a:extLst>
          </p:cNvPr>
          <p:cNvGraphicFramePr>
            <a:graphicFrameLocks noChangeAspect="1"/>
          </p:cNvGraphicFramePr>
          <p:nvPr userDrawn="1">
            <p:custDataLst>
              <p:tags r:id="rId2"/>
            </p:custDataLst>
            <p:extLst>
              <p:ext uri="{D42A27DB-BD31-4B8C-83A1-F6EECF244321}">
                <p14:modId xmlns:p14="http://schemas.microsoft.com/office/powerpoint/2010/main" val="1572980993"/>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7177"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779045CA-CF46-4BE1-BB9B-380C68F12B6E}"/>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960F544-B0E3-4ECF-93B0-F3AF3316C1EC}"/>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1199515" y="2722585"/>
            <a:ext cx="19127157" cy="9321251"/>
          </a:xfrm>
        </p:spPr>
        <p:txBody>
          <a:bodyPr/>
          <a:lstStyle>
            <a:lvl1pPr marL="609608" indent="-609608">
              <a:spcBef>
                <a:spcPts val="4800"/>
              </a:spcBef>
              <a:buFont typeface="+mj-lt"/>
              <a:buAutoNum type="arabicPeriod"/>
              <a:defRPr/>
            </a:lvl1pPr>
          </a:lstStyle>
          <a:p>
            <a:pPr lvl="0"/>
            <a:r>
              <a:rPr lang="en-US"/>
              <a:t>Click to add text</a:t>
            </a:r>
            <a:endParaRPr lang="en-US" dirty="0"/>
          </a:p>
        </p:txBody>
      </p:sp>
      <p:sp>
        <p:nvSpPr>
          <p:cNvPr id="7" name="Foliennummernplatzhalter">
            <a:extLst>
              <a:ext uri="{FF2B5EF4-FFF2-40B4-BE49-F238E27FC236}">
                <a16:creationId xmlns:a16="http://schemas.microsoft.com/office/drawing/2014/main" id="{3ED32902-21DD-483D-AC9F-486F141A1056}"/>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8" name="Trennline 1">
            <a:extLst>
              <a:ext uri="{FF2B5EF4-FFF2-40B4-BE49-F238E27FC236}">
                <a16:creationId xmlns:a16="http://schemas.microsoft.com/office/drawing/2014/main" id="{4E033B9C-A31D-45AF-9535-162B274D2EE6}"/>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2426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7A06AF-F00B-4BC1-989B-B09C5413D8CA}"/>
              </a:ext>
            </a:extLst>
          </p:cNvPr>
          <p:cNvGraphicFramePr>
            <a:graphicFrameLocks noChangeAspect="1"/>
          </p:cNvGraphicFramePr>
          <p:nvPr userDrawn="1">
            <p:custDataLst>
              <p:tags r:id="rId2"/>
            </p:custDataLst>
            <p:extLst>
              <p:ext uri="{D42A27DB-BD31-4B8C-83A1-F6EECF244321}">
                <p14:modId xmlns:p14="http://schemas.microsoft.com/office/powerpoint/2010/main" val="3479158476"/>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8201"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977A06AF-F00B-4BC1-989B-B09C5413D8CA}"/>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EC27F8-BDE7-4062-A6C7-548B156B9FA5}"/>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err="1">
              <a:latin typeface="Arial" panose="020B0604020202020204" pitchFamily="34" charset="0"/>
              <a:ea typeface="+mj-ea"/>
              <a:cs typeface="+mj-cs"/>
              <a:sym typeface="Arial" panose="020B0604020202020204" pitchFamily="34" charset="0"/>
            </a:endParaRP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1199511" y="640565"/>
            <a:ext cx="22845821" cy="1441451"/>
          </a:xfrm>
        </p:spPr>
        <p:txBody>
          <a:bodyPr/>
          <a:lstStyle>
            <a:lvl1pPr>
              <a:defRPr/>
            </a:lvl1pPr>
          </a:lstStyle>
          <a:p>
            <a:r>
              <a:rPr lang="en-US"/>
              <a:t>Click to add headline</a:t>
            </a:r>
            <a:endParaRPr lang="en-US"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328360" y="10622236"/>
            <a:ext cx="6188875" cy="1645277"/>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7"/>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934"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1199515" y="2722585"/>
            <a:ext cx="19127157" cy="7493688"/>
          </a:xfrm>
        </p:spPr>
        <p:txBody>
          <a:bodyPr/>
          <a:lstStyle>
            <a:lvl1pPr marL="0" marR="0" indent="0" algn="l" defTabSz="1828823" rtl="0" eaLnBrk="1" fontAlgn="auto" latinLnBrk="0" hangingPunct="1">
              <a:lnSpc>
                <a:spcPct val="90000"/>
              </a:lnSpc>
              <a:spcBef>
                <a:spcPts val="4800"/>
              </a:spcBef>
              <a:spcAft>
                <a:spcPts val="0"/>
              </a:spcAft>
              <a:buClrTx/>
              <a:buSzTx/>
              <a:buFont typeface="+mj-lt"/>
              <a:buNone/>
              <a:tabLst/>
              <a:defRPr/>
            </a:lvl1pPr>
          </a:lstStyle>
          <a:p>
            <a:pPr marL="609608" marR="0" lvl="0" indent="-609608" algn="l" defTabSz="1828823" rtl="0" eaLnBrk="1" fontAlgn="auto" latinLnBrk="0" hangingPunct="1">
              <a:lnSpc>
                <a:spcPct val="90000"/>
              </a:lnSpc>
              <a:spcBef>
                <a:spcPts val="4800"/>
              </a:spcBef>
              <a:spcAft>
                <a:spcPts val="0"/>
              </a:spcAft>
              <a:buClrTx/>
              <a:buSzTx/>
              <a:buFont typeface="+mj-lt"/>
              <a:buAutoNum type="arabicPeriod"/>
              <a:tabLst/>
              <a:defRPr/>
            </a:pPr>
            <a:r>
              <a:rPr lang="en-US"/>
              <a:t>Click to add text</a:t>
            </a:r>
            <a:endParaRPr lang="en-US" dirty="0"/>
          </a:p>
        </p:txBody>
      </p:sp>
      <p:sp>
        <p:nvSpPr>
          <p:cNvPr id="13" name="Foliennummernplatzhalter">
            <a:extLst>
              <a:ext uri="{FF2B5EF4-FFF2-40B4-BE49-F238E27FC236}">
                <a16:creationId xmlns:a16="http://schemas.microsoft.com/office/drawing/2014/main" id="{ED179EEA-C85D-4A9F-8CF4-F2C4D75360F2}"/>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4" name="Trennline 1">
            <a:extLst>
              <a:ext uri="{FF2B5EF4-FFF2-40B4-BE49-F238E27FC236}">
                <a16:creationId xmlns:a16="http://schemas.microsoft.com/office/drawing/2014/main" id="{F30333CB-FA89-43DD-AC35-59A742BBCB44}"/>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63452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85B6EE-76E3-4AC6-9A8B-1C1891DB8A5B}"/>
              </a:ext>
            </a:extLst>
          </p:cNvPr>
          <p:cNvGraphicFramePr>
            <a:graphicFrameLocks noChangeAspect="1"/>
          </p:cNvGraphicFramePr>
          <p:nvPr userDrawn="1">
            <p:custDataLst>
              <p:tags r:id="rId2"/>
            </p:custDataLst>
            <p:extLst>
              <p:ext uri="{D42A27DB-BD31-4B8C-83A1-F6EECF244321}">
                <p14:modId xmlns:p14="http://schemas.microsoft.com/office/powerpoint/2010/main" val="1548558558"/>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9225"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5E85B6EE-76E3-4AC6-9A8B-1C1891DB8A5B}"/>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9D8D99-2E91-4ACB-B73D-BB64F05A5FF3}"/>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7"/>
          <a:srcRect t="234" b="7466"/>
          <a:stretch/>
        </p:blipFill>
        <p:spPr bwMode="gray">
          <a:xfrm>
            <a:off x="328362" y="330200"/>
            <a:ext cx="23716973" cy="11937317"/>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8"/>
          <a:stretch>
            <a:fillRect/>
          </a:stretch>
        </p:blipFill>
        <p:spPr bwMode="gray">
          <a:xfrm>
            <a:off x="328360" y="4187347"/>
            <a:ext cx="23721600" cy="8080171"/>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1866263" y="9877727"/>
            <a:ext cx="21255565" cy="584776"/>
          </a:xfrm>
        </p:spPr>
        <p:txBody>
          <a:bodyPr>
            <a:spAutoFit/>
          </a:bodyPr>
          <a:lstStyle>
            <a:lvl1pPr marL="0" indent="0">
              <a:lnSpc>
                <a:spcPct val="95000"/>
              </a:lnSpc>
              <a:spcBef>
                <a:spcPts val="3200"/>
              </a:spcBef>
              <a:spcAft>
                <a:spcPts val="0"/>
              </a:spcAft>
              <a:buNone/>
              <a:defRPr sz="4000">
                <a:solidFill>
                  <a:schemeClr val="tx1"/>
                </a:solidFill>
              </a:defRPr>
            </a:lvl1pPr>
          </a:lstStyle>
          <a:p>
            <a:r>
              <a:rPr lang="en-US"/>
              <a:t>This is the sub-line</a:t>
            </a:r>
            <a:endParaRPr lang="en-US" dirty="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866263" y="7586300"/>
            <a:ext cx="21257896" cy="1920525"/>
          </a:xfrm>
          <a:prstGeom prst="rect">
            <a:avLst/>
          </a:prstGeom>
        </p:spPr>
        <p:txBody>
          <a:bodyPr wrap="square">
            <a:spAutoFit/>
          </a:bodyPr>
          <a:lstStyle>
            <a:lvl1pPr>
              <a:defRPr sz="6933" b="1">
                <a:solidFill>
                  <a:schemeClr val="tx1"/>
                </a:solidFill>
              </a:defRPr>
            </a:lvl1pPr>
          </a:lstStyle>
          <a:p>
            <a:r>
              <a:rPr lang="en-US"/>
              <a:t>Section start slide</a:t>
            </a:r>
            <a:br>
              <a:rPr lang="en-US"/>
            </a:br>
            <a:r>
              <a:rPr lang="en-US"/>
              <a:t>with b/w GIZ key visual</a:t>
            </a:r>
            <a:endParaRPr lang="en-US" dirty="0"/>
          </a:p>
        </p:txBody>
      </p:sp>
      <p:sp>
        <p:nvSpPr>
          <p:cNvPr id="9" name="Foliennummernplatzhalter">
            <a:extLst>
              <a:ext uri="{FF2B5EF4-FFF2-40B4-BE49-F238E27FC236}">
                <a16:creationId xmlns:a16="http://schemas.microsoft.com/office/drawing/2014/main" id="{275DF276-BD5D-4BF0-8377-5EF18FFCF87F}"/>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0" name="Trennline 1">
            <a:extLst>
              <a:ext uri="{FF2B5EF4-FFF2-40B4-BE49-F238E27FC236}">
                <a16:creationId xmlns:a16="http://schemas.microsoft.com/office/drawing/2014/main" id="{4A878AAF-FCF6-48A3-AFF8-E12D17365697}"/>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576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D6FACD-3DDF-44BB-B3BE-A5FF8575F96A}"/>
              </a:ext>
            </a:extLst>
          </p:cNvPr>
          <p:cNvGraphicFramePr>
            <a:graphicFrameLocks noChangeAspect="1"/>
          </p:cNvGraphicFramePr>
          <p:nvPr userDrawn="1">
            <p:custDataLst>
              <p:tags r:id="rId2"/>
            </p:custDataLst>
            <p:extLst>
              <p:ext uri="{D42A27DB-BD31-4B8C-83A1-F6EECF244321}">
                <p14:modId xmlns:p14="http://schemas.microsoft.com/office/powerpoint/2010/main" val="236151139"/>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024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45D6FACD-3DDF-44BB-B3BE-A5FF8575F96A}"/>
                          </a:ext>
                        </a:extLst>
                      </p:cNvPr>
                      <p:cNvPicPr/>
                      <p:nvPr/>
                    </p:nvPicPr>
                    <p:blipFill>
                      <a:blip r:embed="rId6"/>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D14573-9A5C-4589-9BE6-E4754125969F}"/>
              </a:ext>
            </a:extLst>
          </p:cNvPr>
          <p:cNvSpPr/>
          <p:nvPr userDrawn="1">
            <p:custDataLst>
              <p:tags r:id="rId3"/>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933" b="1" i="0" baseline="0" dirty="0" err="1">
              <a:latin typeface="Arial" panose="020B0604020202020204" pitchFamily="34" charset="0"/>
              <a:ea typeface="+mj-ea"/>
              <a:cs typeface="+mj-cs"/>
              <a:sym typeface="Arial" panose="020B0604020202020204" pitchFamily="34"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328362" y="330200"/>
            <a:ext cx="23716973" cy="11937317"/>
          </a:xfrm>
          <a:noFill/>
        </p:spPr>
        <p:txBody>
          <a:bodyPr tIns="720000" rIns="0"/>
          <a:lstStyle>
            <a:lvl1pPr marL="0" marR="0" indent="0" algn="ctr" defTabSz="1828823" rtl="0" eaLnBrk="1" fontAlgn="auto" latinLnBrk="0" hangingPunct="1">
              <a:lnSpc>
                <a:spcPct val="90000"/>
              </a:lnSpc>
              <a:spcBef>
                <a:spcPts val="0"/>
              </a:spcBef>
              <a:spcAft>
                <a:spcPts val="0"/>
              </a:spcAft>
              <a:buClrTx/>
              <a:buSzTx/>
              <a:buFont typeface="Arial" panose="020B0604020202020204" pitchFamily="34" charset="0"/>
              <a:buNone/>
              <a:tabLst/>
              <a:defRPr sz="1333">
                <a:solidFill>
                  <a:schemeClr val="accent1"/>
                </a:solidFill>
              </a:defRPr>
            </a:lvl1pPr>
          </a:lstStyle>
          <a:p>
            <a:r>
              <a:rPr lang="en-US"/>
              <a:t>.</a:t>
            </a:r>
            <a:endParaRPr lang="en-US" dirty="0"/>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12192000" y="2489200"/>
            <a:ext cx="0" cy="1828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444926" y="1124373"/>
            <a:ext cx="563883"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328362" y="4187347"/>
            <a:ext cx="23716973" cy="8080171"/>
          </a:xfrm>
          <a:prstGeom prst="rect">
            <a:avLst/>
          </a:prstGeom>
          <a:blipFill dpi="0" rotWithShape="1">
            <a:blip r:embed="rId7">
              <a:alphaModFix amt="80000"/>
            </a:blip>
            <a:srcRect/>
            <a:stretch>
              <a:fillRect l="-10" r="-10"/>
            </a:stretch>
          </a:blipFill>
        </p:spPr>
        <p:txBody>
          <a:bodyPr wrap="square" lIns="576000" bIns="1036800" anchor="b">
            <a:noAutofit/>
          </a:bodyPr>
          <a:lstStyle>
            <a:lvl1pPr>
              <a:defRPr sz="6933" b="1">
                <a:solidFill>
                  <a:schemeClr val="tx1"/>
                </a:solidFill>
              </a:defRPr>
            </a:lvl1pPr>
          </a:lstStyle>
          <a:p>
            <a:r>
              <a:rPr lang="en-US"/>
              <a:t>Section start slide</a:t>
            </a:r>
            <a:br>
              <a:rPr lang="en-US"/>
            </a:br>
            <a:r>
              <a:rPr lang="en-US"/>
              <a:t>with background photo (interchangeable)</a:t>
            </a:r>
            <a:endParaRPr lang="en-US" dirty="0"/>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8"/>
          <a:stretch>
            <a:fillRect/>
          </a:stretch>
        </p:blipFill>
        <p:spPr bwMode="gray">
          <a:xfrm>
            <a:off x="19992060" y="3933615"/>
            <a:ext cx="3325091" cy="2294312"/>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1866263" y="9877727"/>
            <a:ext cx="21255565" cy="584776"/>
          </a:xfrm>
        </p:spPr>
        <p:txBody>
          <a:bodyPr>
            <a:spAutoFit/>
          </a:bodyPr>
          <a:lstStyle>
            <a:lvl1pPr marL="0" indent="0">
              <a:lnSpc>
                <a:spcPct val="95000"/>
              </a:lnSpc>
              <a:spcBef>
                <a:spcPts val="0"/>
              </a:spcBef>
              <a:spcAft>
                <a:spcPts val="0"/>
              </a:spcAft>
              <a:buNone/>
              <a:defRPr sz="4000">
                <a:solidFill>
                  <a:schemeClr val="tx1"/>
                </a:solidFill>
              </a:defRPr>
            </a:lvl1pPr>
          </a:lstStyle>
          <a:p>
            <a:r>
              <a:rPr lang="en-US"/>
              <a:t>This is the sub-line</a:t>
            </a:r>
            <a:endParaRPr lang="en-US"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10913980" y="341775"/>
            <a:ext cx="3937000"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1. Click on this icon to insert a new photo.</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14671633" y="341774"/>
            <a:ext cx="3937000" cy="535531"/>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2. Reset the slide.</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19364963" y="341775"/>
            <a:ext cx="4968517" cy="1421928"/>
          </a:xfrm>
          <a:prstGeom prst="rect">
            <a:avLst/>
          </a:prstGeom>
        </p:spPr>
        <p:txBody>
          <a:bodyPr wrap="square">
            <a:spAutoFit/>
          </a:bodyPr>
          <a:lstStyle/>
          <a:p>
            <a:pPr marL="0" marR="0" lvl="0" indent="0" algn="l" defTabSz="1828823"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endParaRPr kumimoji="0" lang="en-US" sz="3200" b="0" i="0" u="none" strike="noStrike" kern="1200" cap="none" spc="0" normalizeH="0" baseline="0" noProof="0" dirty="0">
              <a:ln>
                <a:noFill/>
              </a:ln>
              <a:solidFill>
                <a:prstClr val="black"/>
              </a:solidFill>
              <a:effectLst/>
              <a:uLnTx/>
              <a:uFillTx/>
              <a:latin typeface="+mn-lt"/>
              <a:ea typeface="+mn-ea"/>
              <a:cs typeface="+mn-cs"/>
            </a:endParaRP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7165222" y="474133"/>
            <a:ext cx="7002238" cy="2308324"/>
          </a:xfrm>
          <a:prstGeom prst="rect">
            <a:avLst/>
          </a:prstGeom>
          <a:noFill/>
        </p:spPr>
        <p:txBody>
          <a:bodyPr wrap="none" rtlCol="0">
            <a:spAutoFit/>
          </a:bodyPr>
          <a:lstStyle/>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image above transparent section.</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Delete image by pressing the DEL key.</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Click on small icon in centre of page.</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photo.</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Select ‘Home / Reset ’.</a:t>
            </a:r>
          </a:p>
          <a:p>
            <a:pPr marL="342906" marR="0" lvl="0" indent="-342906" algn="r" defTabSz="1828823" rtl="0" eaLnBrk="1" fontAlgn="auto" latinLnBrk="0" hangingPunct="1">
              <a:lnSpc>
                <a:spcPct val="100000"/>
              </a:lnSpc>
              <a:spcBef>
                <a:spcPts val="0"/>
              </a:spcBef>
              <a:spcAft>
                <a:spcPts val="0"/>
              </a:spcAft>
              <a:buClrTx/>
              <a:buSzTx/>
              <a:buFontTx/>
              <a:buAutoNum type="arabicPeriod"/>
              <a:tabLst/>
              <a:defRPr/>
            </a:pPr>
            <a:r>
              <a:rPr lang="en-US" sz="2400" b="0">
                <a:solidFill>
                  <a:schemeClr val="bg1">
                    <a:lumMod val="50000"/>
                  </a:schemeClr>
                </a:solidFill>
              </a:rPr>
              <a:t>If required, edit the section under ‘Format/Crop ’.</a:t>
            </a:r>
            <a:endParaRPr lang="en-US" sz="2400" b="0" dirty="0">
              <a:solidFill>
                <a:schemeClr val="bg1">
                  <a:lumMod val="50000"/>
                </a:schemeClr>
              </a:solidFill>
            </a:endParaRP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9"/>
          <a:srcRect l="50418" r="36621"/>
          <a:stretch/>
        </p:blipFill>
        <p:spPr>
          <a:xfrm>
            <a:off x="19993458" y="2058983"/>
            <a:ext cx="1034381" cy="1575816"/>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14945585" y="2069352"/>
            <a:ext cx="4234936" cy="1733989"/>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10"/>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20080096" y="2559356"/>
            <a:ext cx="892587" cy="90169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34" dirty="0"/>
          </a:p>
        </p:txBody>
      </p:sp>
      <p:sp>
        <p:nvSpPr>
          <p:cNvPr id="20" name="Foliennummernplatzhalter">
            <a:extLst>
              <a:ext uri="{FF2B5EF4-FFF2-40B4-BE49-F238E27FC236}">
                <a16:creationId xmlns:a16="http://schemas.microsoft.com/office/drawing/2014/main" id="{D847A7F1-C5B3-4065-881E-8D6D179C01B8}"/>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21" name="Trennline 1">
            <a:extLst>
              <a:ext uri="{FF2B5EF4-FFF2-40B4-BE49-F238E27FC236}">
                <a16:creationId xmlns:a16="http://schemas.microsoft.com/office/drawing/2014/main" id="{38FFF3AF-74FB-4668-B775-F1997DB6B520}"/>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0822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microsoft.com/office/2007/relationships/hdphoto" Target="../media/hdphoto1.wdp"/><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1AC29B-05AD-41BD-BCA4-712799C29CAF}"/>
              </a:ext>
            </a:extLst>
          </p:cNvPr>
          <p:cNvGraphicFramePr>
            <a:graphicFrameLocks noChangeAspect="1"/>
          </p:cNvGraphicFramePr>
          <p:nvPr userDrawn="1">
            <p:custDataLst>
              <p:tags r:id="rId38"/>
            </p:custDataLst>
            <p:extLst>
              <p:ext uri="{D42A27DB-BD31-4B8C-83A1-F6EECF244321}">
                <p14:modId xmlns:p14="http://schemas.microsoft.com/office/powerpoint/2010/main" val="3055511057"/>
              </p:ext>
            </p:extLst>
          </p:nvPr>
        </p:nvGraphicFramePr>
        <p:xfrm>
          <a:off x="4235" y="4235"/>
          <a:ext cx="4235" cy="4235"/>
        </p:xfrm>
        <a:graphic>
          <a:graphicData uri="http://schemas.openxmlformats.org/presentationml/2006/ole">
            <mc:AlternateContent xmlns:mc="http://schemas.openxmlformats.org/markup-compatibility/2006">
              <mc:Choice xmlns:v="urn:schemas-microsoft-com:vml" Requires="v">
                <p:oleObj spid="_x0000_s1033" name="think-cell Slide" r:id="rId40" imgW="473" imgH="473" progId="TCLayout.ActiveDocument.1">
                  <p:embed/>
                </p:oleObj>
              </mc:Choice>
              <mc:Fallback>
                <p:oleObj name="think-cell Slide" r:id="rId40" imgW="473" imgH="473" progId="TCLayout.ActiveDocument.1">
                  <p:embed/>
                  <p:pic>
                    <p:nvPicPr>
                      <p:cNvPr id="4" name="Object 3" hidden="1">
                        <a:extLst>
                          <a:ext uri="{FF2B5EF4-FFF2-40B4-BE49-F238E27FC236}">
                            <a16:creationId xmlns:a16="http://schemas.microsoft.com/office/drawing/2014/main" id="{F01AC29B-05AD-41BD-BCA4-712799C29CAF}"/>
                          </a:ext>
                        </a:extLst>
                      </p:cNvPr>
                      <p:cNvPicPr/>
                      <p:nvPr/>
                    </p:nvPicPr>
                    <p:blipFill>
                      <a:blip r:embed="rId41"/>
                      <a:stretch>
                        <a:fillRect/>
                      </a:stretch>
                    </p:blipFill>
                    <p:spPr>
                      <a:xfrm>
                        <a:off x="4235" y="4235"/>
                        <a:ext cx="4235" cy="4235"/>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94D9F83-08C8-4490-BFFE-07994004B795}"/>
              </a:ext>
            </a:extLst>
          </p:cNvPr>
          <p:cNvSpPr/>
          <p:nvPr userDrawn="1">
            <p:custDataLst>
              <p:tags r:id="rId39"/>
            </p:custDataLst>
          </p:nvPr>
        </p:nvSpPr>
        <p:spPr>
          <a:xfrm>
            <a:off x="0" y="0"/>
            <a:ext cx="423333" cy="423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1" i="0" baseline="0" dirty="0">
              <a:latin typeface="Arial" panose="020B0604020202020204" pitchFamily="34" charset="0"/>
              <a:ea typeface="+mj-ea"/>
              <a:cs typeface="+mj-cs"/>
              <a:sym typeface="Arial" panose="020B0604020202020204" pitchFamily="34" charset="0"/>
            </a:endParaRPr>
          </a:p>
        </p:txBody>
      </p:sp>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42" cstate="print">
            <a:extLst>
              <a:ext uri="{BEBA8EAE-BF5A-486C-A8C5-ECC9F3942E4B}">
                <a14:imgProps xmlns:a14="http://schemas.microsoft.com/office/drawing/2010/main">
                  <a14:imgLayer r:embed="rId43">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23178777" y="12743625"/>
            <a:ext cx="826227" cy="633667"/>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21780501" y="12267518"/>
            <a:ext cx="2264832" cy="138389"/>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243840" tIns="121920" rIns="243840" bIns="1219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US" sz="14934" dirty="0">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2892061" y="13137023"/>
            <a:ext cx="15402608" cy="246221"/>
          </a:xfrm>
          <a:prstGeom prst="rect">
            <a:avLst/>
          </a:prstGeom>
        </p:spPr>
        <p:txBody>
          <a:bodyPr vert="horz" wrap="square" lIns="0" tIns="0" rIns="0" bIns="0" rtlCol="0" anchor="ctr">
            <a:spAutoFit/>
          </a:bodyPr>
          <a:lstStyle>
            <a:lvl1pPr algn="l">
              <a:defRPr sz="1600" spc="101" baseline="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Sources</a:t>
            </a:r>
            <a:r>
              <a:rPr lang="en-US"/>
              <a:t>: </a:t>
            </a:r>
            <a:endParaRPr lang="en-US"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1199512" y="13137023"/>
            <a:ext cx="1202267" cy="246221"/>
          </a:xfrm>
          <a:prstGeom prst="rect">
            <a:avLst/>
          </a:prstGeom>
        </p:spPr>
        <p:txBody>
          <a:bodyPr vert="horz" wrap="square" lIns="0" tIns="0" rIns="0" bIns="0" rtlCol="0" anchor="ctr">
            <a:spAutoFit/>
          </a:bodyPr>
          <a:lstStyle>
            <a:lvl1pPr algn="l">
              <a:defRPr lang="de-DE" sz="1600" spc="101" baseline="0" smtClean="0">
                <a:solidFill>
                  <a:schemeClr val="tx2"/>
                </a:solidFill>
                <a:latin typeface="Arial" panose="020B0604020202020204" pitchFamily="34" charset="0"/>
                <a:cs typeface="Arial" panose="020B0604020202020204" pitchFamily="34" charset="0"/>
              </a:defRPr>
            </a:lvl1pPr>
          </a:lstStyle>
          <a:p>
            <a:r>
              <a:rPr lang="en-US"/>
              <a:t>Page </a:t>
            </a:r>
            <a:fld id="{3A8B5DB7-81A8-4ED4-916B-6B23CD603687}" type="slidenum">
              <a:rPr lang="en-US" smtClean="0"/>
              <a:pPr/>
              <a:t>‹#›</a:t>
            </a:fld>
            <a:endParaRPr lang="en-US" dirty="0"/>
          </a:p>
        </p:txBody>
      </p: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2447520" y="13151239"/>
            <a:ext cx="0" cy="20743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1199515" y="2722584"/>
            <a:ext cx="19127157" cy="9321253"/>
          </a:xfrm>
          <a:prstGeom prst="rect">
            <a:avLst/>
          </a:prstGeom>
        </p:spPr>
        <p:txBody>
          <a:bodyPr vert="horz" lIns="0" tIns="0" rIns="72000" bIns="0" rtlCol="0">
            <a:noAutofit/>
          </a:bodyPr>
          <a:lstStyle/>
          <a:p>
            <a:pPr lvl="0"/>
            <a:r>
              <a:rPr lang="en-US" noProof="0"/>
              <a:t>Click to add text</a:t>
            </a:r>
          </a:p>
          <a:p>
            <a:pPr lvl="1">
              <a:buClr>
                <a:schemeClr val="accent1"/>
              </a:buClr>
            </a:pPr>
            <a:r>
              <a:rPr lang="en-US" noProof="0"/>
              <a:t>Second level</a:t>
            </a:r>
          </a:p>
          <a:p>
            <a:pPr lvl="2">
              <a:buClr>
                <a:schemeClr val="accent1"/>
              </a:buClr>
            </a:pPr>
            <a:r>
              <a:rPr lang="en-US" noProof="0"/>
              <a:t>Third level</a:t>
            </a:r>
            <a:endParaRPr lang="en-US" noProof="0" dirty="0"/>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1199512" y="640565"/>
            <a:ext cx="19127157" cy="1441451"/>
          </a:xfrm>
          <a:prstGeom prst="rect">
            <a:avLst/>
          </a:prstGeom>
        </p:spPr>
        <p:txBody>
          <a:bodyPr vert="horz" lIns="0" tIns="0" rIns="72000" bIns="0" rtlCol="0" anchor="b">
            <a:noAutofit/>
          </a:bodyPr>
          <a:lstStyle/>
          <a:p>
            <a:r>
              <a:rPr lang="en-US"/>
              <a:t>Click to edit headline</a:t>
            </a:r>
            <a:endParaRPr lang="en-US" dirty="0"/>
          </a:p>
        </p:txBody>
      </p:sp>
    </p:spTree>
    <p:extLst>
      <p:ext uri="{BB962C8B-B14F-4D97-AF65-F5344CB8AC3E}">
        <p14:creationId xmlns:p14="http://schemas.microsoft.com/office/powerpoint/2010/main" val="10046511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Lst>
  <p:transition>
    <p:fade/>
  </p:transition>
  <p:hf hdr="0"/>
  <p:txStyles>
    <p:titleStyle>
      <a:lvl1pPr algn="l" defTabSz="1828823" rtl="0" eaLnBrk="1" latinLnBrk="0" hangingPunct="1">
        <a:lnSpc>
          <a:spcPct val="90000"/>
        </a:lnSpc>
        <a:spcBef>
          <a:spcPct val="0"/>
        </a:spcBef>
        <a:buNone/>
        <a:defRPr sz="4800" b="1" kern="1200" cap="none" baseline="0">
          <a:solidFill>
            <a:schemeClr val="tx1"/>
          </a:solidFill>
          <a:latin typeface="+mj-lt"/>
          <a:ea typeface="+mj-ea"/>
          <a:cs typeface="+mj-cs"/>
        </a:defRPr>
      </a:lvl1pPr>
    </p:titleStyle>
    <p:bodyStyle>
      <a:lvl1pPr marL="0" indent="0" algn="l" defTabSz="1828823" rtl="0" eaLnBrk="1" latinLnBrk="0" hangingPunct="1">
        <a:lnSpc>
          <a:spcPct val="90000"/>
        </a:lnSpc>
        <a:spcBef>
          <a:spcPts val="1600"/>
        </a:spcBef>
        <a:buFont typeface="Arial" panose="020B0604020202020204" pitchFamily="34" charset="0"/>
        <a:buNone/>
        <a:defRPr lang="de-DE" sz="3200" kern="1200" dirty="0" smtClean="0">
          <a:solidFill>
            <a:schemeClr val="tx1"/>
          </a:solidFill>
          <a:latin typeface="+mn-lt"/>
          <a:ea typeface="+mn-ea"/>
          <a:cs typeface="+mn-cs"/>
        </a:defRPr>
      </a:lvl1pPr>
      <a:lvl2pPr marL="482606" indent="-482606" algn="l" defTabSz="1828823" rtl="0" eaLnBrk="1" latinLnBrk="0" hangingPunct="1">
        <a:lnSpc>
          <a:spcPct val="90000"/>
        </a:lnSpc>
        <a:spcBef>
          <a:spcPts val="1600"/>
        </a:spcBef>
        <a:buClr>
          <a:schemeClr val="accent1"/>
        </a:buClr>
        <a:buFont typeface="Wingdings" panose="05000000000000000000" pitchFamily="2" charset="2"/>
        <a:buChar char="§"/>
        <a:defRPr lang="de-DE" sz="3200" kern="1200" dirty="0" smtClean="0">
          <a:solidFill>
            <a:schemeClr val="tx1"/>
          </a:solidFill>
          <a:latin typeface="+mn-lt"/>
          <a:ea typeface="+mn-ea"/>
          <a:cs typeface="+mn-cs"/>
        </a:defRPr>
      </a:lvl2pPr>
      <a:lvl3pPr marL="952513" indent="-469907" algn="l" defTabSz="1828823" rtl="0" eaLnBrk="1" latinLnBrk="0" hangingPunct="1">
        <a:lnSpc>
          <a:spcPct val="90000"/>
        </a:lnSpc>
        <a:spcBef>
          <a:spcPts val="1600"/>
        </a:spcBef>
        <a:buClr>
          <a:schemeClr val="accent1"/>
        </a:buClr>
        <a:buFont typeface="Symbol" panose="05050102010706020507" pitchFamily="18" charset="2"/>
        <a:buChar char="-"/>
        <a:defRPr lang="de-DE" sz="2933" kern="1200" dirty="0">
          <a:solidFill>
            <a:schemeClr val="tx1"/>
          </a:solidFill>
          <a:latin typeface="+mn-lt"/>
          <a:ea typeface="+mn-ea"/>
          <a:cs typeface="+mn-cs"/>
        </a:defRPr>
      </a:lvl3pPr>
      <a:lvl4pPr marL="3200440"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51"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63"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74"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8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97"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de-DE"/>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6469" algn="l" defTabSz="1828823" rtl="0" eaLnBrk="1" latinLnBrk="0" hangingPunct="1">
        <a:defRPr sz="3600" kern="1200">
          <a:solidFill>
            <a:schemeClr val="tx1"/>
          </a:solidFill>
          <a:latin typeface="+mn-lt"/>
          <a:ea typeface="+mn-ea"/>
          <a:cs typeface="+mn-cs"/>
        </a:defRPr>
      </a:lvl7pPr>
      <a:lvl8pPr marL="6400880" algn="l" defTabSz="1828823" rtl="0" eaLnBrk="1" latinLnBrk="0" hangingPunct="1">
        <a:defRPr sz="3600" kern="1200">
          <a:solidFill>
            <a:schemeClr val="tx1"/>
          </a:solidFill>
          <a:latin typeface="+mn-lt"/>
          <a:ea typeface="+mn-ea"/>
          <a:cs typeface="+mn-cs"/>
        </a:defRPr>
      </a:lvl8pPr>
      <a:lvl9pPr marL="7315291" algn="l" defTabSz="1828823"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2"/>
            <a:ext cx="21031200" cy="2651127"/>
          </a:xfrm>
          <a:prstGeom prst="rect">
            <a:avLst/>
          </a:prstGeom>
        </p:spPr>
        <p:txBody>
          <a:bodyPr vert="horz" lIns="91440" tIns="45720" rIns="91440" bIns="45720" rtlCol="0" anchor="ctr">
            <a:normAutofit/>
          </a:bodyPr>
          <a:lstStyle/>
          <a:p>
            <a:r>
              <a:rPr lang="ro-RO"/>
              <a:t>Click to edit Master title style</a:t>
            </a:r>
            <a:endParaRPr lang="en-US"/>
          </a:p>
        </p:txBody>
      </p:sp>
      <p:sp>
        <p:nvSpPr>
          <p:cNvPr id="3" name="Text Placeholder 2"/>
          <p:cNvSpPr>
            <a:spLocks noGrp="1"/>
          </p:cNvSpPr>
          <p:nvPr>
            <p:ph type="body" idx="1"/>
          </p:nvPr>
        </p:nvSpPr>
        <p:spPr>
          <a:xfrm>
            <a:off x="1676400" y="3651251"/>
            <a:ext cx="21031200" cy="8702676"/>
          </a:xfrm>
          <a:prstGeom prst="rect">
            <a:avLst/>
          </a:prstGeom>
        </p:spPr>
        <p:txBody>
          <a:bodyPr vert="horz" lIns="91440" tIns="45720" rIns="91440" bIns="45720" rtlCol="0">
            <a:normAutofit/>
          </a:bodyPr>
          <a:lstStyle/>
          <a:p>
            <a:pPr lvl="0"/>
            <a:r>
              <a:rPr lang="ro-RO"/>
              <a:t>Click to edit Master text styles</a:t>
            </a:r>
          </a:p>
          <a:p>
            <a:pPr lvl="1"/>
            <a:r>
              <a:rPr lang="ro-RO"/>
              <a:t>Second level</a:t>
            </a:r>
          </a:p>
          <a:p>
            <a:pPr lvl="2"/>
            <a:r>
              <a:rPr lang="ro-RO"/>
              <a:t>Third level</a:t>
            </a:r>
          </a:p>
          <a:p>
            <a:pPr lvl="3"/>
            <a:r>
              <a:rPr lang="ro-RO"/>
              <a:t>Fourth level</a:t>
            </a:r>
          </a:p>
          <a:p>
            <a:pPr lvl="4"/>
            <a:r>
              <a:rPr lang="ro-RO"/>
              <a:t>Fifth level</a:t>
            </a:r>
            <a:endParaRPr lang="en-US"/>
          </a:p>
        </p:txBody>
      </p:sp>
      <p:sp>
        <p:nvSpPr>
          <p:cNvPr id="4" name="Date Placeholder 3"/>
          <p:cNvSpPr>
            <a:spLocks noGrp="1"/>
          </p:cNvSpPr>
          <p:nvPr>
            <p:ph type="dt" sz="half" idx="2"/>
          </p:nvPr>
        </p:nvSpPr>
        <p:spPr>
          <a:xfrm>
            <a:off x="1676401" y="12712704"/>
            <a:ext cx="5486401"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863F47E-0F58-FD4D-83AF-F47489615B6F}" type="datetimeFigureOut">
              <a:rPr lang="en-US" smtClean="0"/>
              <a:t>2/17/2025</a:t>
            </a:fld>
            <a:endParaRPr lang="en-US"/>
          </a:p>
        </p:txBody>
      </p:sp>
      <p:sp>
        <p:nvSpPr>
          <p:cNvPr id="5" name="Footer Placeholder 4"/>
          <p:cNvSpPr>
            <a:spLocks noGrp="1"/>
          </p:cNvSpPr>
          <p:nvPr>
            <p:ph type="ftr" sz="quarter" idx="3"/>
          </p:nvPr>
        </p:nvSpPr>
        <p:spPr>
          <a:xfrm>
            <a:off x="8077200" y="12712704"/>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4"/>
            <a:ext cx="5486401"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224485487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l" defTabSz="1828716"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16" rtl="0" eaLnBrk="1" latinLnBrk="0" hangingPunct="1">
        <a:lnSpc>
          <a:spcPct val="90000"/>
        </a:lnSpc>
        <a:spcBef>
          <a:spcPts val="2000"/>
        </a:spcBef>
        <a:buFont typeface="Arial"/>
        <a:buChar char="•"/>
        <a:defRPr sz="5599" kern="1200">
          <a:solidFill>
            <a:schemeClr val="tx1"/>
          </a:solidFill>
          <a:latin typeface="+mn-lt"/>
          <a:ea typeface="+mn-ea"/>
          <a:cs typeface="+mn-cs"/>
        </a:defRPr>
      </a:lvl1pPr>
      <a:lvl2pPr marL="1371536" indent="-457178" algn="l" defTabSz="1828716" rtl="0" eaLnBrk="1" latinLnBrk="0" hangingPunct="1">
        <a:lnSpc>
          <a:spcPct val="90000"/>
        </a:lnSpc>
        <a:spcBef>
          <a:spcPts val="999"/>
        </a:spcBef>
        <a:buFont typeface="Arial"/>
        <a:buChar char="•"/>
        <a:defRPr sz="4800" kern="1200">
          <a:solidFill>
            <a:schemeClr val="tx1"/>
          </a:solidFill>
          <a:latin typeface="+mn-lt"/>
          <a:ea typeface="+mn-ea"/>
          <a:cs typeface="+mn-cs"/>
        </a:defRPr>
      </a:lvl2pPr>
      <a:lvl3pPr marL="2285894" indent="-457178" algn="l" defTabSz="1828716" rtl="0" eaLnBrk="1" latinLnBrk="0" hangingPunct="1">
        <a:lnSpc>
          <a:spcPct val="90000"/>
        </a:lnSpc>
        <a:spcBef>
          <a:spcPts val="999"/>
        </a:spcBef>
        <a:buFont typeface="Arial"/>
        <a:buChar char="•"/>
        <a:defRPr sz="4000" kern="1200">
          <a:solidFill>
            <a:schemeClr val="tx1"/>
          </a:solidFill>
          <a:latin typeface="+mn-lt"/>
          <a:ea typeface="+mn-ea"/>
          <a:cs typeface="+mn-cs"/>
        </a:defRPr>
      </a:lvl3pPr>
      <a:lvl4pPr marL="3200252"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4pPr>
      <a:lvl5pPr marL="4114610"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5pPr>
      <a:lvl6pPr marL="5028966"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6pPr>
      <a:lvl7pPr marL="5943324"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7pPr>
      <a:lvl8pPr marL="6857682"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8pPr>
      <a:lvl9pPr marL="7772040" indent="-457178" algn="l" defTabSz="1828716" rtl="0" eaLnBrk="1" latinLnBrk="0" hangingPunct="1">
        <a:lnSpc>
          <a:spcPct val="90000"/>
        </a:lnSpc>
        <a:spcBef>
          <a:spcPts val="999"/>
        </a:spcBef>
        <a:buFont typeface="Arial"/>
        <a:buChar char="•"/>
        <a:defRPr sz="3600" kern="1200">
          <a:solidFill>
            <a:schemeClr val="tx1"/>
          </a:solidFill>
          <a:latin typeface="+mn-lt"/>
          <a:ea typeface="+mn-ea"/>
          <a:cs typeface="+mn-cs"/>
        </a:defRPr>
      </a:lvl9pPr>
    </p:bodyStyle>
    <p:otherStyle>
      <a:defPPr>
        <a:defRPr lang="en-US"/>
      </a:defPPr>
      <a:lvl1pPr marL="0" algn="l" defTabSz="1828716" rtl="0" eaLnBrk="1" latinLnBrk="0" hangingPunct="1">
        <a:defRPr sz="3600" kern="1200">
          <a:solidFill>
            <a:schemeClr val="tx1"/>
          </a:solidFill>
          <a:latin typeface="+mn-lt"/>
          <a:ea typeface="+mn-ea"/>
          <a:cs typeface="+mn-cs"/>
        </a:defRPr>
      </a:lvl1pPr>
      <a:lvl2pPr marL="914358" algn="l" defTabSz="1828716" rtl="0" eaLnBrk="1" latinLnBrk="0" hangingPunct="1">
        <a:defRPr sz="3600" kern="1200">
          <a:solidFill>
            <a:schemeClr val="tx1"/>
          </a:solidFill>
          <a:latin typeface="+mn-lt"/>
          <a:ea typeface="+mn-ea"/>
          <a:cs typeface="+mn-cs"/>
        </a:defRPr>
      </a:lvl2pPr>
      <a:lvl3pPr marL="1828716" algn="l" defTabSz="1828716" rtl="0" eaLnBrk="1" latinLnBrk="0" hangingPunct="1">
        <a:defRPr sz="3600" kern="1200">
          <a:solidFill>
            <a:schemeClr val="tx1"/>
          </a:solidFill>
          <a:latin typeface="+mn-lt"/>
          <a:ea typeface="+mn-ea"/>
          <a:cs typeface="+mn-cs"/>
        </a:defRPr>
      </a:lvl3pPr>
      <a:lvl4pPr marL="2743072" algn="l" defTabSz="1828716" rtl="0" eaLnBrk="1" latinLnBrk="0" hangingPunct="1">
        <a:defRPr sz="3600" kern="1200">
          <a:solidFill>
            <a:schemeClr val="tx1"/>
          </a:solidFill>
          <a:latin typeface="+mn-lt"/>
          <a:ea typeface="+mn-ea"/>
          <a:cs typeface="+mn-cs"/>
        </a:defRPr>
      </a:lvl4pPr>
      <a:lvl5pPr marL="3657430" algn="l" defTabSz="1828716" rtl="0" eaLnBrk="1" latinLnBrk="0" hangingPunct="1">
        <a:defRPr sz="3600" kern="1200">
          <a:solidFill>
            <a:schemeClr val="tx1"/>
          </a:solidFill>
          <a:latin typeface="+mn-lt"/>
          <a:ea typeface="+mn-ea"/>
          <a:cs typeface="+mn-cs"/>
        </a:defRPr>
      </a:lvl5pPr>
      <a:lvl6pPr marL="4571788" algn="l" defTabSz="1828716" rtl="0" eaLnBrk="1" latinLnBrk="0" hangingPunct="1">
        <a:defRPr sz="3600" kern="1200">
          <a:solidFill>
            <a:schemeClr val="tx1"/>
          </a:solidFill>
          <a:latin typeface="+mn-lt"/>
          <a:ea typeface="+mn-ea"/>
          <a:cs typeface="+mn-cs"/>
        </a:defRPr>
      </a:lvl6pPr>
      <a:lvl7pPr marL="5486146" algn="l" defTabSz="1828716" rtl="0" eaLnBrk="1" latinLnBrk="0" hangingPunct="1">
        <a:defRPr sz="3600" kern="1200">
          <a:solidFill>
            <a:schemeClr val="tx1"/>
          </a:solidFill>
          <a:latin typeface="+mn-lt"/>
          <a:ea typeface="+mn-ea"/>
          <a:cs typeface="+mn-cs"/>
        </a:defRPr>
      </a:lvl7pPr>
      <a:lvl8pPr marL="6400503" algn="l" defTabSz="1828716" rtl="0" eaLnBrk="1" latinLnBrk="0" hangingPunct="1">
        <a:defRPr sz="3600" kern="1200">
          <a:solidFill>
            <a:schemeClr val="tx1"/>
          </a:solidFill>
          <a:latin typeface="+mn-lt"/>
          <a:ea typeface="+mn-ea"/>
          <a:cs typeface="+mn-cs"/>
        </a:defRPr>
      </a:lvl8pPr>
      <a:lvl9pPr marL="7314860" algn="l" defTabSz="1828716"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39079" y="3154626"/>
            <a:ext cx="16705839" cy="684803"/>
          </a:xfrm>
          <a:prstGeom prst="rect">
            <a:avLst/>
          </a:prstGeom>
        </p:spPr>
        <p:txBody>
          <a:bodyPr wrap="square" lIns="0" tIns="0" rIns="0" bIns="0">
            <a:spAutoFit/>
          </a:bodyPr>
          <a:lstStyle>
            <a:lvl1pPr>
              <a:defRPr sz="4450" b="1" i="0">
                <a:solidFill>
                  <a:schemeClr val="tx1"/>
                </a:solidFill>
                <a:latin typeface="Calibri"/>
                <a:cs typeface="Calibri"/>
              </a:defRPr>
            </a:lvl1pPr>
          </a:lstStyle>
          <a:p>
            <a:endParaRPr/>
          </a:p>
        </p:txBody>
      </p:sp>
      <p:sp>
        <p:nvSpPr>
          <p:cNvPr id="3" name="Holder 3"/>
          <p:cNvSpPr>
            <a:spLocks noGrp="1"/>
          </p:cNvSpPr>
          <p:nvPr>
            <p:ph type="body" idx="1"/>
          </p:nvPr>
        </p:nvSpPr>
        <p:spPr>
          <a:xfrm>
            <a:off x="1069988" y="2254537"/>
            <a:ext cx="2224402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290560" y="12755881"/>
            <a:ext cx="7802880" cy="86177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19201" y="12755881"/>
            <a:ext cx="5608320" cy="86177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a:xfrm>
            <a:off x="17556482" y="12755881"/>
            <a:ext cx="5608320" cy="86177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88025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defRPr>
          <a:latin typeface="+mj-lt"/>
          <a:ea typeface="+mj-ea"/>
          <a:cs typeface="+mj-cs"/>
        </a:defRPr>
      </a:lvl1pPr>
    </p:titleStyle>
    <p:bodyStyle>
      <a:lvl1pPr marL="0">
        <a:defRPr>
          <a:latin typeface="+mn-lt"/>
          <a:ea typeface="+mn-ea"/>
          <a:cs typeface="+mn-cs"/>
        </a:defRPr>
      </a:lvl1pPr>
      <a:lvl2pPr marL="554492">
        <a:defRPr>
          <a:latin typeface="+mn-lt"/>
          <a:ea typeface="+mn-ea"/>
          <a:cs typeface="+mn-cs"/>
        </a:defRPr>
      </a:lvl2pPr>
      <a:lvl3pPr marL="1108984">
        <a:defRPr>
          <a:latin typeface="+mn-lt"/>
          <a:ea typeface="+mn-ea"/>
          <a:cs typeface="+mn-cs"/>
        </a:defRPr>
      </a:lvl3pPr>
      <a:lvl4pPr marL="1663476">
        <a:defRPr>
          <a:latin typeface="+mn-lt"/>
          <a:ea typeface="+mn-ea"/>
          <a:cs typeface="+mn-cs"/>
        </a:defRPr>
      </a:lvl4pPr>
      <a:lvl5pPr marL="2217969">
        <a:defRPr>
          <a:latin typeface="+mn-lt"/>
          <a:ea typeface="+mn-ea"/>
          <a:cs typeface="+mn-cs"/>
        </a:defRPr>
      </a:lvl5pPr>
      <a:lvl6pPr marL="2772461">
        <a:defRPr>
          <a:latin typeface="+mn-lt"/>
          <a:ea typeface="+mn-ea"/>
          <a:cs typeface="+mn-cs"/>
        </a:defRPr>
      </a:lvl6pPr>
      <a:lvl7pPr marL="3326953">
        <a:defRPr>
          <a:latin typeface="+mn-lt"/>
          <a:ea typeface="+mn-ea"/>
          <a:cs typeface="+mn-cs"/>
        </a:defRPr>
      </a:lvl7pPr>
      <a:lvl8pPr marL="3881445">
        <a:defRPr>
          <a:latin typeface="+mn-lt"/>
          <a:ea typeface="+mn-ea"/>
          <a:cs typeface="+mn-cs"/>
        </a:defRPr>
      </a:lvl8pPr>
      <a:lvl9pPr marL="4435937">
        <a:defRPr>
          <a:latin typeface="+mn-lt"/>
          <a:ea typeface="+mn-ea"/>
          <a:cs typeface="+mn-cs"/>
        </a:defRPr>
      </a:lvl9pPr>
    </p:bodyStyle>
    <p:otherStyle>
      <a:lvl1pPr marL="0">
        <a:defRPr>
          <a:latin typeface="+mn-lt"/>
          <a:ea typeface="+mn-ea"/>
          <a:cs typeface="+mn-cs"/>
        </a:defRPr>
      </a:lvl1pPr>
      <a:lvl2pPr marL="554492">
        <a:defRPr>
          <a:latin typeface="+mn-lt"/>
          <a:ea typeface="+mn-ea"/>
          <a:cs typeface="+mn-cs"/>
        </a:defRPr>
      </a:lvl2pPr>
      <a:lvl3pPr marL="1108984">
        <a:defRPr>
          <a:latin typeface="+mn-lt"/>
          <a:ea typeface="+mn-ea"/>
          <a:cs typeface="+mn-cs"/>
        </a:defRPr>
      </a:lvl3pPr>
      <a:lvl4pPr marL="1663476">
        <a:defRPr>
          <a:latin typeface="+mn-lt"/>
          <a:ea typeface="+mn-ea"/>
          <a:cs typeface="+mn-cs"/>
        </a:defRPr>
      </a:lvl4pPr>
      <a:lvl5pPr marL="2217969">
        <a:defRPr>
          <a:latin typeface="+mn-lt"/>
          <a:ea typeface="+mn-ea"/>
          <a:cs typeface="+mn-cs"/>
        </a:defRPr>
      </a:lvl5pPr>
      <a:lvl6pPr marL="2772461">
        <a:defRPr>
          <a:latin typeface="+mn-lt"/>
          <a:ea typeface="+mn-ea"/>
          <a:cs typeface="+mn-cs"/>
        </a:defRPr>
      </a:lvl6pPr>
      <a:lvl7pPr marL="3326953">
        <a:defRPr>
          <a:latin typeface="+mn-lt"/>
          <a:ea typeface="+mn-ea"/>
          <a:cs typeface="+mn-cs"/>
        </a:defRPr>
      </a:lvl7pPr>
      <a:lvl8pPr marL="3881445">
        <a:defRPr>
          <a:latin typeface="+mn-lt"/>
          <a:ea typeface="+mn-ea"/>
          <a:cs typeface="+mn-cs"/>
        </a:defRPr>
      </a:lvl8pPr>
      <a:lvl9pPr marL="443593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chart" Target="../charts/chart1.xml"/><Relationship Id="rId3" Type="http://schemas.openxmlformats.org/officeDocument/2006/relationships/slideLayout" Target="../slideLayouts/slideLayout52.xml"/><Relationship Id="rId7" Type="http://schemas.openxmlformats.org/officeDocument/2006/relationships/image" Target="../media/image1.emf"/><Relationship Id="rId12" Type="http://schemas.openxmlformats.org/officeDocument/2006/relationships/image" Target="../media/image39.emf"/><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oleObject" Target="../embeddings/oleObject37.bin"/><Relationship Id="rId11" Type="http://schemas.openxmlformats.org/officeDocument/2006/relationships/image" Target="../media/image38.svg"/><Relationship Id="rId5" Type="http://schemas.openxmlformats.org/officeDocument/2006/relationships/image" Target="../media/image35.jpeg"/><Relationship Id="rId10" Type="http://schemas.openxmlformats.org/officeDocument/2006/relationships/image" Target="../media/image37.png"/><Relationship Id="rId4" Type="http://schemas.openxmlformats.org/officeDocument/2006/relationships/notesSlide" Target="../notesSlides/notesSlide1.xml"/><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svg"/><Relationship Id="rId18" Type="http://schemas.openxmlformats.org/officeDocument/2006/relationships/image" Target="../media/image52.svg"/><Relationship Id="rId26" Type="http://schemas.openxmlformats.org/officeDocument/2006/relationships/image" Target="../media/image60.png"/><Relationship Id="rId3" Type="http://schemas.openxmlformats.org/officeDocument/2006/relationships/slideLayout" Target="../slideLayouts/slideLayout52.xml"/><Relationship Id="rId21" Type="http://schemas.openxmlformats.org/officeDocument/2006/relationships/image" Target="../media/image55.sv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tags" Target="../tags/tag68.xml"/><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vmlDrawing" Target="../drawings/vmlDrawing38.vml"/><Relationship Id="rId6" Type="http://schemas.openxmlformats.org/officeDocument/2006/relationships/image" Target="../media/image40.jpeg"/><Relationship Id="rId11" Type="http://schemas.openxmlformats.org/officeDocument/2006/relationships/image" Target="../media/image45.jpg"/><Relationship Id="rId24" Type="http://schemas.openxmlformats.org/officeDocument/2006/relationships/image" Target="../media/image58.svg"/><Relationship Id="rId5" Type="http://schemas.openxmlformats.org/officeDocument/2006/relationships/image" Target="../media/image1.emf"/><Relationship Id="rId15" Type="http://schemas.openxmlformats.org/officeDocument/2006/relationships/image" Target="../media/image49.svg"/><Relationship Id="rId23" Type="http://schemas.openxmlformats.org/officeDocument/2006/relationships/image" Target="../media/image57.png"/><Relationship Id="rId28" Type="http://schemas.openxmlformats.org/officeDocument/2006/relationships/image" Target="../media/image62.png"/><Relationship Id="rId10" Type="http://schemas.openxmlformats.org/officeDocument/2006/relationships/image" Target="../media/image44.jpg"/><Relationship Id="rId19" Type="http://schemas.openxmlformats.org/officeDocument/2006/relationships/image" Target="../media/image53.png"/><Relationship Id="rId4" Type="http://schemas.openxmlformats.org/officeDocument/2006/relationships/oleObject" Target="../embeddings/oleObject38.bin"/><Relationship Id="rId9" Type="http://schemas.openxmlformats.org/officeDocument/2006/relationships/image" Target="../media/image43.jp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svg"/></Relationships>
</file>

<file path=ppt/slides/_rels/slide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66.svg"/><Relationship Id="rId5" Type="http://schemas.openxmlformats.org/officeDocument/2006/relationships/image" Target="../media/image65.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8" Type="http://schemas.openxmlformats.org/officeDocument/2006/relationships/hyperlink" Target="https://mded.gov.md/wp-content/uploads/2025/01/Model_Declaratie.docx" TargetMode="External"/><Relationship Id="rId3" Type="http://schemas.openxmlformats.org/officeDocument/2006/relationships/slideLayout" Target="../slideLayouts/slideLayout52.xml"/><Relationship Id="rId7" Type="http://schemas.openxmlformats.org/officeDocument/2006/relationships/hyperlink" Target="https://mded.gov.md/wp-content/uploads/2025/01/Model_Cerere.docx" TargetMode="External"/><Relationship Id="rId2" Type="http://schemas.openxmlformats.org/officeDocument/2006/relationships/tags" Target="../tags/tag69.xml"/><Relationship Id="rId1" Type="http://schemas.openxmlformats.org/officeDocument/2006/relationships/vmlDrawing" Target="../drawings/vmlDrawing39.vml"/><Relationship Id="rId6" Type="http://schemas.openxmlformats.org/officeDocument/2006/relationships/image" Target="../media/image39.emf"/><Relationship Id="rId5" Type="http://schemas.openxmlformats.org/officeDocument/2006/relationships/image" Target="../media/image1.emf"/><Relationship Id="rId4" Type="http://schemas.openxmlformats.org/officeDocument/2006/relationships/oleObject" Target="../embeddings/oleObject37.bin"/><Relationship Id="rId9" Type="http://schemas.openxmlformats.org/officeDocument/2006/relationships/hyperlink" Target="https://mded.gov.md/wp-content/uploads/2025/01/Model_Plan_Afacere.docx"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39.emf"/><Relationship Id="rId5" Type="http://schemas.openxmlformats.org/officeDocument/2006/relationships/image" Target="../media/image1.emf"/><Relationship Id="rId4" Type="http://schemas.openxmlformats.org/officeDocument/2006/relationships/oleObject" Target="../embeddings/oleObject37.bin"/></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79AA9FC-5163-475C-B580-4A3B18EA4675}"/>
              </a:ext>
            </a:extLst>
          </p:cNvPr>
          <p:cNvSpPr txBox="1"/>
          <p:nvPr/>
        </p:nvSpPr>
        <p:spPr>
          <a:xfrm>
            <a:off x="12431487" y="6858000"/>
            <a:ext cx="11887200" cy="689123"/>
          </a:xfrm>
          <a:prstGeom prst="rect">
            <a:avLst/>
          </a:prstGeom>
        </p:spPr>
        <p:txBody>
          <a:bodyPr vert="horz" wrap="square" lIns="0" tIns="188682" rIns="0" bIns="0" rtlCol="0">
            <a:spAutoFit/>
          </a:bodyPr>
          <a:lstStyle/>
          <a:p>
            <a:pPr marL="902590" marR="6161" indent="-887958" algn="l" defTabSz="1108984" hangingPunct="1">
              <a:lnSpc>
                <a:spcPct val="90000"/>
              </a:lnSpc>
              <a:spcBef>
                <a:spcPts val="1486"/>
              </a:spcBef>
            </a:pPr>
            <a:r>
              <a:rPr lang="en-US" sz="3600" kern="1200" dirty="0">
                <a:solidFill>
                  <a:prstClr val="white"/>
                </a:solidFill>
                <a:latin typeface="Calibri"/>
                <a:ea typeface="+mn-ea"/>
                <a:cs typeface="Calibri"/>
              </a:rPr>
              <a:t>Prepared by Invest Moldova Agency</a:t>
            </a:r>
          </a:p>
        </p:txBody>
      </p:sp>
      <p:sp>
        <p:nvSpPr>
          <p:cNvPr id="6" name="object 4">
            <a:extLst>
              <a:ext uri="{FF2B5EF4-FFF2-40B4-BE49-F238E27FC236}">
                <a16:creationId xmlns:a16="http://schemas.microsoft.com/office/drawing/2014/main" id="{E8D63137-3120-53AB-585A-609A36E107FE}"/>
              </a:ext>
            </a:extLst>
          </p:cNvPr>
          <p:cNvSpPr txBox="1"/>
          <p:nvPr/>
        </p:nvSpPr>
        <p:spPr>
          <a:xfrm>
            <a:off x="12350750" y="4929282"/>
            <a:ext cx="11590048" cy="1852518"/>
          </a:xfrm>
          <a:prstGeom prst="rect">
            <a:avLst/>
          </a:prstGeom>
        </p:spPr>
        <p:txBody>
          <a:bodyPr vert="horz" wrap="square" lIns="0" tIns="188682" rIns="0" bIns="0" rtlCol="0">
            <a:spAutoFit/>
          </a:bodyPr>
          <a:lstStyle/>
          <a:p>
            <a:pPr marR="6161" indent="26988" algn="l" defTabSz="1108984" hangingPunct="1">
              <a:lnSpc>
                <a:spcPct val="90000"/>
              </a:lnSpc>
              <a:spcBef>
                <a:spcPts val="1486"/>
              </a:spcBef>
            </a:pPr>
            <a:r>
              <a:rPr lang="en-US" sz="6000" b="1" kern="1200" dirty="0">
                <a:solidFill>
                  <a:prstClr val="white"/>
                </a:solidFill>
                <a:latin typeface="Calibri"/>
                <a:ea typeface="+mn-ea"/>
                <a:cs typeface="Calibri"/>
              </a:rPr>
              <a:t>Moldova’s Regional State Aid Scheme for Investments 2024-2028</a:t>
            </a:r>
            <a:endParaRPr lang="en-US" sz="4800" b="1" kern="1200" dirty="0">
              <a:solidFill>
                <a:prstClr val="white"/>
              </a:solidFill>
              <a:latin typeface="Calibri"/>
              <a:ea typeface="+mn-ea"/>
              <a:cs typeface="Calibri"/>
            </a:endParaRPr>
          </a:p>
        </p:txBody>
      </p:sp>
    </p:spTree>
    <p:extLst>
      <p:ext uri="{BB962C8B-B14F-4D97-AF65-F5344CB8AC3E}">
        <p14:creationId xmlns:p14="http://schemas.microsoft.com/office/powerpoint/2010/main" val="190845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43DD63-681C-781C-68EE-54F48811A5FF}"/>
              </a:ext>
            </a:extLst>
          </p:cNvPr>
          <p:cNvSpPr/>
          <p:nvPr/>
        </p:nvSpPr>
        <p:spPr>
          <a:xfrm>
            <a:off x="-127296" y="-283831"/>
            <a:ext cx="24638592" cy="14283663"/>
          </a:xfrm>
          <a:prstGeom prst="rect">
            <a:avLst/>
          </a:prstGeom>
          <a:gradFill>
            <a:gsLst>
              <a:gs pos="1000">
                <a:srgbClr val="0100CE"/>
              </a:gs>
              <a:gs pos="100000">
                <a:srgbClr val="000005"/>
              </a:gs>
            </a:gsLst>
            <a:lin ang="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x-none" sz="5600" b="0" i="0" u="none" strike="noStrike" kern="0" cap="none" spc="0" normalizeH="0" baseline="0" noProof="0" dirty="0">
              <a:ln>
                <a:noFill/>
              </a:ln>
              <a:solidFill>
                <a:srgbClr val="000000"/>
              </a:solidFill>
              <a:effectLst/>
              <a:uLnTx/>
              <a:uFillTx/>
              <a:latin typeface="Circe Light"/>
              <a:ea typeface="Circe Light"/>
              <a:cs typeface="Circe Light"/>
              <a:sym typeface="Circe Light"/>
            </a:endParaRPr>
          </a:p>
        </p:txBody>
      </p:sp>
      <p:graphicFrame>
        <p:nvGraphicFramePr>
          <p:cNvPr id="16" name="think-cell data - do not delete" hidden="1">
            <a:extLst>
              <a:ext uri="{FF2B5EF4-FFF2-40B4-BE49-F238E27FC236}">
                <a16:creationId xmlns:a16="http://schemas.microsoft.com/office/drawing/2014/main" id="{0C053EBD-D05B-94E4-EEB9-F06CEEB793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5" name="think-cell Slide" r:id="rId6" imgW="592" imgH="591" progId="TCLayout.ActiveDocument.1">
                  <p:embed/>
                </p:oleObj>
              </mc:Choice>
              <mc:Fallback>
                <p:oleObj name="think-cell Slide" r:id="rId6" imgW="592" imgH="591" progId="TCLayout.ActiveDocument.1">
                  <p:embed/>
                  <p:pic>
                    <p:nvPicPr>
                      <p:cNvPr id="16" name="think-cell data - do not delete" hidden="1">
                        <a:extLst>
                          <a:ext uri="{FF2B5EF4-FFF2-40B4-BE49-F238E27FC236}">
                            <a16:creationId xmlns:a16="http://schemas.microsoft.com/office/drawing/2014/main" id="{0C053EBD-D05B-94E4-EEB9-F06CEEB793D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24E464B4-A56A-8EF9-9A27-36F030F33723}"/>
              </a:ext>
            </a:extLst>
          </p:cNvPr>
          <p:cNvSpPr txBox="1"/>
          <p:nvPr/>
        </p:nvSpPr>
        <p:spPr>
          <a:xfrm>
            <a:off x="974036" y="867188"/>
            <a:ext cx="1770585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chemeClr val="bg1"/>
                </a:solidFill>
                <a:latin typeface="Circe Bold" panose="020B0602020203020203" pitchFamily="34" charset="-52"/>
              </a:rPr>
              <a:t>Overview of Moldova's Investment Incentives</a:t>
            </a:r>
            <a:endParaRPr kumimoji="0" lang="x-none" sz="6600" b="1" i="0" u="none" strike="noStrike" kern="0" cap="none" spc="0" normalizeH="0" baseline="0" noProof="0" dirty="0">
              <a:ln>
                <a:noFill/>
              </a:ln>
              <a:solidFill>
                <a:schemeClr val="bg1"/>
              </a:solidFill>
              <a:effectLst/>
              <a:uLnTx/>
              <a:uFillTx/>
              <a:latin typeface="Circe Bold" panose="020B0602020203020203" pitchFamily="34" charset="-52"/>
              <a:sym typeface="Circe Light"/>
            </a:endParaRPr>
          </a:p>
        </p:txBody>
      </p:sp>
      <p:sp>
        <p:nvSpPr>
          <p:cNvPr id="2" name="object 7">
            <a:extLst>
              <a:ext uri="{FF2B5EF4-FFF2-40B4-BE49-F238E27FC236}">
                <a16:creationId xmlns:a16="http://schemas.microsoft.com/office/drawing/2014/main" id="{5C9A8BF3-A460-4C8C-026E-15C8FACE5425}"/>
              </a:ext>
            </a:extLst>
          </p:cNvPr>
          <p:cNvSpPr txBox="1">
            <a:spLocks/>
          </p:cNvSpPr>
          <p:nvPr/>
        </p:nvSpPr>
        <p:spPr>
          <a:xfrm>
            <a:off x="1891641" y="2528411"/>
            <a:ext cx="11965399" cy="1492102"/>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State Aid Scheme is designed to boost economic development through foreign investment. This comprehensive program provides significant financial incentives for initial investments in priority sectors, making Moldova an appealing destination for businesses looking to expand or establish operations in Eastern Europe.</a:t>
            </a:r>
          </a:p>
        </p:txBody>
      </p:sp>
      <p:grpSp>
        <p:nvGrpSpPr>
          <p:cNvPr id="19" name="Group 18">
            <a:extLst>
              <a:ext uri="{FF2B5EF4-FFF2-40B4-BE49-F238E27FC236}">
                <a16:creationId xmlns:a16="http://schemas.microsoft.com/office/drawing/2014/main" id="{A10C32B4-2EE1-4269-B796-1F31EBD2721C}"/>
              </a:ext>
            </a:extLst>
          </p:cNvPr>
          <p:cNvGrpSpPr/>
          <p:nvPr/>
        </p:nvGrpSpPr>
        <p:grpSpPr>
          <a:xfrm>
            <a:off x="12555080" y="-159095"/>
            <a:ext cx="12487686" cy="14140566"/>
            <a:chOff x="12555080" y="-159095"/>
            <a:chExt cx="12487686" cy="14140566"/>
          </a:xfrm>
        </p:grpSpPr>
        <p:pic>
          <p:nvPicPr>
            <p:cNvPr id="14" name="Picture 13">
              <a:extLst>
                <a:ext uri="{FF2B5EF4-FFF2-40B4-BE49-F238E27FC236}">
                  <a16:creationId xmlns:a16="http://schemas.microsoft.com/office/drawing/2014/main" id="{14FFD363-AAD5-4DF8-B1F9-A4A144F0C74C}"/>
                </a:ext>
              </a:extLst>
            </p:cNvPr>
            <p:cNvPicPr>
              <a:picLocks noChangeAspect="1"/>
            </p:cNvPicPr>
            <p:nvPr/>
          </p:nvPicPr>
          <p:blipFill rotWithShape="1">
            <a:blip r:embed="rId8">
              <a:duotone>
                <a:prstClr val="black"/>
                <a:srgbClr val="4F81BD">
                  <a:tint val="45000"/>
                  <a:satMod val="400000"/>
                </a:srgbClr>
              </a:duotone>
              <a:extLst>
                <a:ext uri="{BEBA8EAE-BF5A-486C-A8C5-ECC9F3942E4B}">
                  <a14:imgProps xmlns:a14="http://schemas.microsoft.com/office/drawing/2010/main">
                    <a14:imgLayer r:embed="rId9">
                      <a14:imgEffect>
                        <a14:backgroundRemoval t="1072" b="96616" l="49611" r="99611">
                          <a14:foregroundMark x1="88644" y1="34518" x2="88644" y2="34518"/>
                          <a14:foregroundMark x1="94581" y1="40778" x2="94581" y2="40778"/>
                          <a14:foregroundMark x1="94581" y1="40778" x2="94581" y2="40778"/>
                          <a14:foregroundMark x1="81635" y1="55725" x2="96463" y2="20869"/>
                          <a14:foregroundMark x1="96463" y1="20869" x2="97274" y2="16920"/>
                          <a14:foregroundMark x1="97274" y1="16920" x2="88482" y2="42132"/>
                          <a14:foregroundMark x1="88482" y1="42132" x2="89098" y2="38861"/>
                          <a14:foregroundMark x1="89098" y1="38861" x2="94744" y2="24196"/>
                          <a14:foregroundMark x1="94744" y1="24196" x2="88514" y2="40948"/>
                          <a14:foregroundMark x1="88514" y1="40948" x2="89422" y2="31134"/>
                          <a14:foregroundMark x1="89422" y1="31134" x2="91888" y2="22166"/>
                          <a14:foregroundMark x1="91888" y1="22166" x2="85496" y2="43091"/>
                          <a14:foregroundMark x1="85496" y1="43091" x2="84263" y2="39425"/>
                          <a14:foregroundMark x1="84263" y1="39425" x2="88449" y2="21207"/>
                          <a14:foregroundMark x1="88449" y1="21207" x2="88417" y2="34913"/>
                          <a14:foregroundMark x1="82252" y1="58037" x2="95230" y2="41455"/>
                          <a14:foregroundMark x1="95230" y1="41455" x2="96171" y2="35702"/>
                          <a14:foregroundMark x1="96171" y1="35702" x2="97794" y2="62831"/>
                          <a14:foregroundMark x1="97794" y1="62831" x2="97826" y2="27637"/>
                          <a14:foregroundMark x1="97826" y1="27637" x2="98929" y2="60745"/>
                          <a14:foregroundMark x1="98929" y1="60745" x2="92764" y2="24422"/>
                          <a14:foregroundMark x1="92764" y1="24422" x2="92472" y2="59616"/>
                          <a14:foregroundMark x1="92472" y1="59616" x2="90266" y2="32205"/>
                          <a14:foregroundMark x1="90266" y1="32205" x2="97631" y2="75691"/>
                          <a14:foregroundMark x1="97631" y1="75691" x2="98702" y2="42358"/>
                          <a14:foregroundMark x1="98702" y1="42358" x2="96885" y2="53582"/>
                          <a14:foregroundMark x1="96885" y1="53582" x2="96950" y2="59955"/>
                          <a14:foregroundMark x1="96950" y1="59955" x2="96982" y2="25494"/>
                          <a14:foregroundMark x1="96982" y1="25494" x2="97274" y2="55725"/>
                          <a14:foregroundMark x1="97274" y1="55725" x2="97210" y2="41512"/>
                          <a14:foregroundMark x1="97210" y1="41512" x2="98183" y2="87084"/>
                          <a14:foregroundMark x1="98183" y1="87084" x2="98086" y2="78906"/>
                          <a14:foregroundMark x1="98086" y1="78906" x2="98475" y2="84659"/>
                          <a14:foregroundMark x1="98475" y1="84659" x2="99481" y2="73322"/>
                          <a14:foregroundMark x1="99481" y1="73322" x2="99643" y2="74394"/>
                          <a14:foregroundMark x1="86827" y1="9306" x2="91175" y2="9419"/>
                          <a14:foregroundMark x1="91175" y1="9419" x2="96755" y2="8347"/>
                          <a14:foregroundMark x1="96755" y1="8347" x2="91467" y2="6655"/>
                          <a14:foregroundMark x1="91467" y1="6655" x2="97404" y2="5358"/>
                          <a14:foregroundMark x1="97404" y1="5358" x2="92505" y2="4230"/>
                          <a14:foregroundMark x1="92505" y1="4230" x2="96042" y2="3046"/>
                          <a14:foregroundMark x1="96042" y1="3046" x2="91531" y2="1748"/>
                          <a14:foregroundMark x1="91531" y1="1748" x2="99351" y2="2312"/>
                          <a14:foregroundMark x1="99351" y1="2312" x2="92829" y2="8517"/>
                          <a14:foregroundMark x1="92829" y1="8517" x2="88611" y2="8629"/>
                          <a14:foregroundMark x1="88611" y1="8629" x2="87443" y2="11675"/>
                          <a14:foregroundMark x1="87443" y1="11675" x2="87443" y2="11393"/>
                          <a14:foregroundMark x1="91434" y1="3215" x2="99513" y2="3215"/>
                          <a14:foregroundMark x1="99513" y1="3215" x2="93219" y2="4851"/>
                          <a14:foregroundMark x1="93219" y1="4851" x2="96853" y2="4681"/>
                          <a14:foregroundMark x1="96853" y1="4681" x2="90006" y2="3892"/>
                          <a14:foregroundMark x1="90006" y1="3892" x2="96950" y2="3779"/>
                          <a14:foregroundMark x1="96950" y1="3779" x2="94938" y2="1466"/>
                          <a14:foregroundMark x1="94938" y1="1466" x2="92278" y2="1128"/>
                          <a14:foregroundMark x1="92278" y1="1128" x2="95522" y2="1128"/>
                          <a14:foregroundMark x1="85496" y1="65595" x2="85886" y2="71010"/>
                          <a14:foregroundMark x1="85886" y1="71010" x2="87216" y2="67513"/>
                          <a14:foregroundMark x1="87216" y1="67513" x2="85172" y2="63057"/>
                          <a14:foregroundMark x1="85172" y1="63057" x2="86697" y2="70558"/>
                          <a14:foregroundMark x1="86697" y1="70558" x2="86827" y2="68528"/>
                          <a14:foregroundMark x1="88903" y1="90525" x2="94809" y2="90525"/>
                          <a14:foregroundMark x1="85626" y1="84490" x2="85594" y2="87874"/>
                          <a14:foregroundMark x1="85594" y1="87874" x2="84361" y2="91878"/>
                          <a14:foregroundMark x1="84361" y1="91878" x2="80532" y2="91145"/>
                          <a14:foregroundMark x1="80532" y1="91145" x2="85594" y2="92273"/>
                          <a14:foregroundMark x1="85594" y1="92273" x2="81343" y2="93457"/>
                          <a14:foregroundMark x1="81343" y1="93457" x2="83712" y2="92104"/>
                          <a14:foregroundMark x1="83712" y1="92104" x2="85464" y2="85392"/>
                          <a14:foregroundMark x1="85464" y1="85392" x2="85140" y2="85505"/>
                          <a14:foregroundMark x1="88157" y1="92217" x2="90720" y2="92837"/>
                          <a14:foregroundMark x1="90720" y1="92837" x2="90591" y2="92217"/>
                          <a14:foregroundMark x1="74043" y1="94529" x2="76022" y2="92950"/>
                          <a14:foregroundMark x1="76022" y1="92950" x2="74238" y2="95544"/>
                          <a14:foregroundMark x1="74238" y1="95544" x2="72842" y2="93683"/>
                          <a14:foregroundMark x1="67164" y1="91201" x2="70668" y2="89340"/>
                          <a14:foregroundMark x1="70668" y1="89340" x2="67067" y2="88889"/>
                          <a14:foregroundMark x1="67067" y1="88889" x2="69306" y2="88889"/>
                          <a14:foregroundMark x1="69306" y1="88889" x2="66613" y2="89227"/>
                          <a14:foregroundMark x1="66613" y1="89227" x2="68787" y2="88381"/>
                          <a14:foregroundMark x1="68787" y1="88381" x2="68494" y2="84546"/>
                          <a14:foregroundMark x1="68494" y1="84546" x2="69079" y2="96616"/>
                          <a14:foregroundMark x1="69079" y1="96616" x2="69079" y2="86069"/>
                          <a14:foregroundMark x1="69079" y1="86069" x2="68235" y2="84884"/>
                          <a14:foregroundMark x1="60870" y1="89735" x2="63206" y2="89058"/>
                          <a14:foregroundMark x1="63206" y1="89058" x2="61324" y2="90525"/>
                          <a14:foregroundMark x1="61324" y1="90525" x2="63530" y2="88550"/>
                          <a14:foregroundMark x1="63530" y1="88550" x2="61616" y2="89735"/>
                          <a14:foregroundMark x1="61616" y1="89735" x2="61616" y2="89735"/>
                          <a14:foregroundMark x1="52077" y1="93909" x2="54413" y2="93965"/>
                          <a14:foregroundMark x1="54413" y1="93965" x2="56230" y2="92668"/>
                          <a14:foregroundMark x1="56230" y1="92668" x2="52141" y2="92668"/>
                          <a14:foregroundMark x1="52141" y1="92668" x2="54250" y2="91371"/>
                          <a14:foregroundMark x1="54250" y1="91371" x2="50162" y2="92668"/>
                          <a14:foregroundMark x1="50162" y1="92668" x2="52109" y2="89227"/>
                          <a14:foregroundMark x1="52109" y1="89227" x2="54056" y2="88438"/>
                          <a14:foregroundMark x1="54056" y1="88438" x2="50422" y2="88325"/>
                          <a14:foregroundMark x1="50422" y1="88325" x2="52498" y2="87140"/>
                          <a14:foregroundMark x1="52498" y1="87140" x2="50065" y2="87422"/>
                          <a14:foregroundMark x1="50065" y1="87422" x2="52628" y2="84828"/>
                          <a14:foregroundMark x1="52628" y1="84828" x2="49319" y2="85223"/>
                          <a14:foregroundMark x1="49319" y1="85223" x2="50876" y2="82685"/>
                          <a14:foregroundMark x1="50876" y1="82685" x2="54153" y2="80034"/>
                          <a14:foregroundMark x1="54153" y1="80034" x2="51947" y2="79695"/>
                          <a14:foregroundMark x1="51947" y1="79695" x2="52596" y2="87874"/>
                          <a14:foregroundMark x1="52596" y1="87874" x2="53018" y2="88663"/>
                          <a14:foregroundMark x1="49416" y1="90130" x2="49643" y2="84038"/>
                          <a14:foregroundMark x1="49643" y1="84038" x2="49935" y2="91145"/>
                          <a14:foregroundMark x1="49935" y1="91145" x2="50292" y2="86464"/>
                          <a14:foregroundMark x1="50292" y1="86464" x2="50000" y2="83644"/>
                          <a14:foregroundMark x1="73556" y1="52341" x2="74919" y2="49521"/>
                          <a14:foregroundMark x1="74919" y1="49521" x2="76411" y2="42245"/>
                          <a14:foregroundMark x1="76411" y1="42245" x2="76314" y2="47095"/>
                          <a14:foregroundMark x1="76314" y1="47095" x2="75568" y2="42301"/>
                          <a14:foregroundMark x1="75568" y1="42301" x2="76444" y2="38579"/>
                          <a14:foregroundMark x1="76444" y1="38579" x2="76347" y2="38522"/>
                          <a14:foregroundMark x1="73199" y1="52341" x2="73199" y2="54428"/>
                          <a14:foregroundMark x1="62070" y1="39763" x2="62914" y2="40158"/>
                          <a14:foregroundMark x1="68235" y1="33221" x2="69987" y2="31472"/>
                          <a14:foregroundMark x1="69987" y1="31472" x2="69435" y2="32431"/>
                          <a14:foregroundMark x1="84069" y1="24196" x2="84296" y2="25494"/>
                          <a14:foregroundMark x1="71512" y1="21263" x2="71739" y2="22561"/>
                          <a14:foregroundMark x1="62070" y1="38522" x2="62200" y2="38691"/>
                          <a14:foregroundMark x1="53050" y1="56063" x2="57560" y2="57417"/>
                          <a14:foregroundMark x1="57560" y1="57417" x2="56035" y2="60068"/>
                          <a14:foregroundMark x1="56035" y1="60068" x2="52433" y2="61760"/>
                          <a14:foregroundMark x1="52433" y1="61760" x2="56165" y2="61760"/>
                          <a14:foregroundMark x1="56165" y1="61760" x2="62038" y2="62324"/>
                          <a14:foregroundMark x1="62038" y1="62324" x2="58761" y2="63452"/>
                          <a14:foregroundMark x1="58761" y1="63452" x2="57138" y2="65369"/>
                          <a14:foregroundMark x1="57138" y1="65369" x2="59409" y2="69600"/>
                          <a14:foregroundMark x1="59409" y1="69600" x2="58631" y2="73604"/>
                          <a14:foregroundMark x1="58631" y1="73604" x2="58501" y2="69825"/>
                          <a14:foregroundMark x1="58501" y1="69825" x2="58177" y2="75804"/>
                          <a14:foregroundMark x1="58177" y1="75804" x2="58371" y2="71799"/>
                          <a14:foregroundMark x1="58371" y1="71799" x2="54867" y2="64016"/>
                          <a14:foregroundMark x1="54867" y1="64016" x2="58371" y2="73153"/>
                          <a14:foregroundMark x1="58371" y1="73153" x2="57268" y2="69430"/>
                          <a14:foregroundMark x1="57268" y1="69430" x2="57884" y2="62155"/>
                          <a14:foregroundMark x1="57884" y1="62155" x2="60383" y2="59278"/>
                          <a14:foregroundMark x1="60383" y1="59278" x2="59799" y2="62662"/>
                          <a14:foregroundMark x1="59799" y1="62662" x2="58339" y2="65313"/>
                          <a14:foregroundMark x1="58339" y1="65313" x2="67294" y2="64016"/>
                          <a14:foregroundMark x1="67294" y1="64016" x2="60772" y2="63677"/>
                          <a14:foregroundMark x1="60772" y1="63677" x2="57592" y2="61760"/>
                          <a14:foregroundMark x1="57592" y1="61760" x2="62167" y2="61196"/>
                          <a14:foregroundMark x1="62167" y1="61196" x2="64731" y2="57699"/>
                          <a14:foregroundMark x1="64731" y1="57699" x2="58469" y2="57417"/>
                          <a14:foregroundMark x1="58469" y1="57417" x2="60902" y2="57755"/>
                          <a14:foregroundMark x1="60902" y1="57755" x2="54510" y2="62944"/>
                          <a14:foregroundMark x1="54510" y1="62944" x2="57008" y2="62606"/>
                          <a14:foregroundMark x1="57008" y1="62606" x2="58988" y2="62775"/>
                          <a14:foregroundMark x1="58988" y1="62775" x2="55775" y2="63001"/>
                          <a14:foregroundMark x1="55775" y1="63001" x2="61162" y2="60462"/>
                          <a14:foregroundMark x1="61162" y1="60462" x2="57592" y2="60124"/>
                          <a14:foregroundMark x1="57592" y1="60124" x2="62395" y2="58883"/>
                          <a14:foregroundMark x1="62395" y1="58883" x2="58047" y2="60068"/>
                          <a14:foregroundMark x1="58047" y1="60068" x2="61194" y2="59391"/>
                          <a14:foregroundMark x1="61194" y1="59391" x2="56652" y2="59673"/>
                          <a14:foregroundMark x1="56652" y1="59673" x2="59442" y2="57868"/>
                          <a14:foregroundMark x1="59442" y1="57868" x2="53277" y2="59222"/>
                          <a14:foregroundMark x1="53277" y1="59222" x2="66061" y2="56627"/>
                          <a14:foregroundMark x1="66061" y1="56627" x2="54964" y2="57924"/>
                          <a14:foregroundMark x1="54964" y1="57924" x2="58501" y2="56458"/>
                          <a14:foregroundMark x1="58501" y1="56458" x2="53018" y2="58940"/>
                          <a14:foregroundMark x1="53018" y1="58940" x2="59409" y2="56966"/>
                          <a14:foregroundMark x1="59409" y1="56966" x2="54121" y2="57530"/>
                          <a14:foregroundMark x1="54121" y1="57530" x2="59864" y2="56966"/>
                          <a14:foregroundMark x1="59864" y1="56966" x2="55029" y2="58206"/>
                          <a14:foregroundMark x1="55029" y1="58206" x2="59053" y2="54484"/>
                          <a14:foregroundMark x1="59053" y1="54484" x2="53829" y2="55612"/>
                          <a14:foregroundMark x1="53829" y1="55612" x2="58144" y2="53976"/>
                          <a14:foregroundMark x1="58144" y1="53976" x2="52823" y2="55781"/>
                          <a14:foregroundMark x1="52823" y1="55781" x2="58404" y2="53469"/>
                          <a14:foregroundMark x1="58404" y1="53469" x2="49611" y2="54822"/>
                          <a14:foregroundMark x1="49611" y1="54822" x2="58761" y2="52905"/>
                          <a14:foregroundMark x1="58761" y1="52905" x2="55613" y2="53582"/>
                          <a14:foregroundMark x1="55613" y1="53582" x2="59474" y2="52284"/>
                          <a14:foregroundMark x1="59474" y1="52284" x2="56295" y2="53243"/>
                          <a14:foregroundMark x1="56295" y1="53243" x2="58598" y2="50705"/>
                          <a14:foregroundMark x1="58598" y1="50705" x2="56132" y2="51325"/>
                          <a14:foregroundMark x1="56132" y1="51325" x2="59572" y2="49577"/>
                          <a14:foregroundMark x1="59572" y1="49577" x2="54315" y2="50367"/>
                          <a14:foregroundMark x1="54315" y1="50367" x2="57884" y2="49295"/>
                          <a14:foregroundMark x1="57884" y1="49295" x2="54315" y2="49859"/>
                          <a14:foregroundMark x1="54315" y1="49859" x2="59053" y2="46701"/>
                          <a14:foregroundMark x1="59053" y1="46701" x2="56716" y2="47095"/>
                          <a14:foregroundMark x1="56716" y1="47095" x2="61616" y2="44332"/>
                          <a14:foregroundMark x1="61616" y1="44332" x2="58761" y2="43373"/>
                          <a14:foregroundMark x1="58761" y1="43373" x2="54575" y2="44162"/>
                          <a14:foregroundMark x1="54575" y1="44162" x2="60902" y2="42076"/>
                          <a14:foregroundMark x1="60902" y1="42076" x2="58209" y2="42414"/>
                          <a14:foregroundMark x1="58209" y1="42414" x2="60578" y2="42583"/>
                          <a14:foregroundMark x1="60578" y1="42583" x2="63076" y2="40271"/>
                          <a14:foregroundMark x1="63076" y1="40271" x2="58955" y2="48562"/>
                          <a14:foregroundMark x1="58955" y1="48562" x2="59442" y2="58376"/>
                          <a14:foregroundMark x1="59442" y1="58376" x2="61551" y2="52059"/>
                          <a14:foregroundMark x1="61551" y1="52059" x2="61162" y2="55668"/>
                          <a14:foregroundMark x1="61162" y1="55668" x2="61356" y2="51889"/>
                          <a14:foregroundMark x1="61356" y1="51889" x2="61486" y2="59052"/>
                          <a14:foregroundMark x1="61486" y1="59052" x2="60902" y2="54258"/>
                          <a14:foregroundMark x1="60902" y1="54258" x2="61940" y2="61647"/>
                          <a14:foregroundMark x1="61940" y1="61647" x2="62232" y2="57248"/>
                          <a14:foregroundMark x1="62232" y1="57248" x2="62362" y2="61985"/>
                          <a14:foregroundMark x1="62362" y1="61985" x2="62167" y2="58263"/>
                          <a14:foregroundMark x1="62167" y1="58263" x2="60967" y2="53525"/>
                          <a14:foregroundMark x1="60967" y1="53525" x2="59701" y2="57642"/>
                          <a14:foregroundMark x1="59701" y1="57642" x2="59053" y2="44839"/>
                          <a14:foregroundMark x1="59053" y1="44839" x2="57949" y2="57924"/>
                          <a14:foregroundMark x1="57949" y1="57924" x2="59799" y2="40158"/>
                          <a14:foregroundMark x1="59799" y1="40158" x2="58566" y2="54202"/>
                          <a14:foregroundMark x1="58566" y1="54202" x2="58696" y2="43316"/>
                          <a14:foregroundMark x1="58696" y1="43316" x2="57430" y2="47829"/>
                          <a14:foregroundMark x1="57430" y1="47829" x2="58533" y2="42301"/>
                          <a14:foregroundMark x1="58533" y1="42301" x2="57073" y2="47659"/>
                          <a14:foregroundMark x1="57073" y1="47659" x2="57073" y2="43598"/>
                          <a14:foregroundMark x1="57073" y1="43598" x2="57755" y2="47885"/>
                          <a14:foregroundMark x1="57755" y1="47885" x2="59799" y2="41455"/>
                          <a14:foregroundMark x1="59799" y1="41455" x2="59799" y2="47039"/>
                          <a14:foregroundMark x1="59799" y1="47039" x2="60642" y2="43542"/>
                          <a14:foregroundMark x1="60642" y1="43542" x2="60545" y2="48562"/>
                          <a14:foregroundMark x1="60545" y1="48562" x2="60870" y2="42019"/>
                          <a14:foregroundMark x1="60870" y1="42019" x2="60188" y2="47885"/>
                          <a14:foregroundMark x1="60188" y1="47885" x2="60675" y2="43260"/>
                          <a14:foregroundMark x1="60675" y1="43260" x2="59474" y2="48336"/>
                          <a14:foregroundMark x1="59474" y1="48336" x2="59442" y2="44162"/>
                          <a14:foregroundMark x1="59442" y1="44162" x2="57820" y2="51269"/>
                          <a14:foregroundMark x1="57820" y1="51269" x2="53894" y2="55668"/>
                          <a14:foregroundMark x1="53894" y1="55668" x2="53407" y2="52059"/>
                          <a14:foregroundMark x1="53407" y1="52059" x2="52563" y2="57360"/>
                          <a14:foregroundMark x1="52563" y1="57360" x2="54478" y2="49408"/>
                          <a14:foregroundMark x1="54478" y1="49408" x2="53894" y2="52792"/>
                          <a14:foregroundMark x1="53894" y1="52792" x2="55840" y2="50987"/>
                          <a14:foregroundMark x1="55840" y1="50987" x2="55321" y2="55950"/>
                          <a14:foregroundMark x1="55321" y1="55950" x2="56716" y2="50818"/>
                          <a14:foregroundMark x1="56716" y1="50818" x2="55905" y2="57135"/>
                          <a14:foregroundMark x1="55905" y1="57135" x2="57528" y2="52341"/>
                          <a14:foregroundMark x1="57528" y1="52341" x2="56295" y2="60857"/>
                          <a14:foregroundMark x1="56295" y1="60857" x2="58371" y2="54371"/>
                          <a14:foregroundMark x1="58371" y1="54371" x2="56879" y2="66385"/>
                          <a14:foregroundMark x1="56879" y1="66385" x2="59539" y2="58996"/>
                          <a14:foregroundMark x1="59539" y1="58996" x2="59572" y2="63621"/>
                          <a14:foregroundMark x1="59572" y1="63621" x2="62524" y2="57135"/>
                          <a14:foregroundMark x1="62524" y1="57135" x2="62362" y2="58263"/>
                          <a14:foregroundMark x1="75373" y1="80993" x2="76639" y2="82290"/>
                          <a14:foregroundMark x1="89293" y1="68866" x2="89520" y2="74112"/>
                          <a14:foregroundMark x1="89520" y1="74112" x2="89487" y2="70446"/>
                          <a14:foregroundMark x1="89487" y1="70446" x2="87930" y2="72589"/>
                          <a14:foregroundMark x1="87930" y1="72589" x2="87930" y2="71574"/>
                          <a14:foregroundMark x1="91110" y1="73942" x2="94354" y2="74055"/>
                          <a14:foregroundMark x1="94354" y1="74055" x2="89487" y2="74112"/>
                          <a14:foregroundMark x1="89487" y1="74112" x2="92602" y2="74168"/>
                          <a14:foregroundMark x1="92602" y1="74168" x2="95068" y2="73999"/>
                          <a14:foregroundMark x1="95068" y1="73999" x2="91369" y2="74337"/>
                          <a14:foregroundMark x1="95101" y1="73548" x2="95036" y2="73830"/>
                          <a14:foregroundMark x1="95295" y1="73942" x2="95652" y2="74281"/>
                        </a14:backgroundRemoval>
                      </a14:imgEffect>
                    </a14:imgLayer>
                  </a14:imgProps>
                </a:ext>
              </a:extLst>
            </a:blip>
            <a:srcRect l="48878" t="1" b="-627"/>
            <a:stretch/>
          </p:blipFill>
          <p:spPr>
            <a:xfrm>
              <a:off x="12555080" y="-159095"/>
              <a:ext cx="12487686" cy="14140566"/>
            </a:xfrm>
            <a:prstGeom prst="rect">
              <a:avLst/>
            </a:prstGeom>
          </p:spPr>
        </p:pic>
        <p:pic>
          <p:nvPicPr>
            <p:cNvPr id="15" name="Graphic 14">
              <a:extLst>
                <a:ext uri="{FF2B5EF4-FFF2-40B4-BE49-F238E27FC236}">
                  <a16:creationId xmlns:a16="http://schemas.microsoft.com/office/drawing/2014/main" id="{7190AFDD-7D29-456B-A73B-846E8E28FE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830823">
              <a:off x="21289274" y="8970612"/>
              <a:ext cx="879831" cy="1014629"/>
            </a:xfrm>
            <a:prstGeom prst="rect">
              <a:avLst/>
            </a:prstGeom>
          </p:spPr>
        </p:pic>
      </p:grpSp>
      <p:pic>
        <p:nvPicPr>
          <p:cNvPr id="13" name="Picture 12">
            <a:extLst>
              <a:ext uri="{FF2B5EF4-FFF2-40B4-BE49-F238E27FC236}">
                <a16:creationId xmlns:a16="http://schemas.microsoft.com/office/drawing/2014/main" id="{0870872D-216A-428E-9672-06DAC52AB95D}"/>
              </a:ext>
            </a:extLst>
          </p:cNvPr>
          <p:cNvPicPr>
            <a:picLocks noChangeAspect="1"/>
          </p:cNvPicPr>
          <p:nvPr/>
        </p:nvPicPr>
        <p:blipFill>
          <a:blip r:embed="rId12"/>
          <a:stretch>
            <a:fillRect/>
          </a:stretch>
        </p:blipFill>
        <p:spPr>
          <a:xfrm>
            <a:off x="21336619" y="12404316"/>
            <a:ext cx="2559050" cy="866775"/>
          </a:xfrm>
          <a:prstGeom prst="rect">
            <a:avLst/>
          </a:prstGeom>
        </p:spPr>
      </p:pic>
      <p:grpSp>
        <p:nvGrpSpPr>
          <p:cNvPr id="24" name="Group 23">
            <a:extLst>
              <a:ext uri="{FF2B5EF4-FFF2-40B4-BE49-F238E27FC236}">
                <a16:creationId xmlns:a16="http://schemas.microsoft.com/office/drawing/2014/main" id="{7CAAFCEB-9C3C-4AC4-B8B6-7B81EB241EAE}"/>
              </a:ext>
            </a:extLst>
          </p:cNvPr>
          <p:cNvGrpSpPr/>
          <p:nvPr/>
        </p:nvGrpSpPr>
        <p:grpSpPr>
          <a:xfrm>
            <a:off x="1231905" y="4251199"/>
            <a:ext cx="10232571" cy="6184900"/>
            <a:chOff x="965200" y="4991100"/>
            <a:chExt cx="12122150" cy="7429500"/>
          </a:xfrm>
        </p:grpSpPr>
        <p:graphicFrame>
          <p:nvGraphicFramePr>
            <p:cNvPr id="18" name="Chart 17">
              <a:extLst>
                <a:ext uri="{FF2B5EF4-FFF2-40B4-BE49-F238E27FC236}">
                  <a16:creationId xmlns:a16="http://schemas.microsoft.com/office/drawing/2014/main" id="{A02B614D-ACD0-441C-A6D6-AE83D786803C}"/>
                </a:ext>
              </a:extLst>
            </p:cNvPr>
            <p:cNvGraphicFramePr/>
            <p:nvPr>
              <p:extLst>
                <p:ext uri="{D42A27DB-BD31-4B8C-83A1-F6EECF244321}">
                  <p14:modId xmlns:p14="http://schemas.microsoft.com/office/powerpoint/2010/main" val="3570841199"/>
                </p:ext>
              </p:extLst>
            </p:nvPr>
          </p:nvGraphicFramePr>
          <p:xfrm>
            <a:off x="965200" y="4991100"/>
            <a:ext cx="12122150" cy="7429500"/>
          </p:xfrm>
          <a:graphic>
            <a:graphicData uri="http://schemas.openxmlformats.org/drawingml/2006/chart">
              <c:chart xmlns:c="http://schemas.openxmlformats.org/drawingml/2006/chart" xmlns:r="http://schemas.openxmlformats.org/officeDocument/2006/relationships" r:id="rId13"/>
            </a:graphicData>
          </a:graphic>
        </p:graphicFrame>
        <p:sp>
          <p:nvSpPr>
            <p:cNvPr id="20" name="TextBox 19">
              <a:extLst>
                <a:ext uri="{FF2B5EF4-FFF2-40B4-BE49-F238E27FC236}">
                  <a16:creationId xmlns:a16="http://schemas.microsoft.com/office/drawing/2014/main" id="{FE28F7B8-EB18-4084-B25A-6BF580CBB3F8}"/>
                </a:ext>
              </a:extLst>
            </p:cNvPr>
            <p:cNvSpPr txBox="1"/>
            <p:nvPr/>
          </p:nvSpPr>
          <p:spPr>
            <a:xfrm>
              <a:off x="2901319" y="8188566"/>
              <a:ext cx="2095500" cy="1225241"/>
            </a:xfrm>
            <a:prstGeom prst="rect">
              <a:avLst/>
            </a:prstGeom>
            <a:noFill/>
          </p:spPr>
          <p:txBody>
            <a:bodyPr wrap="square" rtlCol="0">
              <a:spAutoFit/>
            </a:bodyPr>
            <a:lstStyle/>
            <a:p>
              <a:r>
                <a:rPr lang="en-US" sz="6000" b="1" dirty="0">
                  <a:solidFill>
                    <a:schemeClr val="bg1"/>
                  </a:solidFill>
                  <a:latin typeface="Circe Bold" panose="020B0602020203020203" pitchFamily="34" charset="-52"/>
                </a:rPr>
                <a:t>40%</a:t>
              </a:r>
            </a:p>
          </p:txBody>
        </p:sp>
        <p:sp>
          <p:nvSpPr>
            <p:cNvPr id="21" name="TextBox 20">
              <a:extLst>
                <a:ext uri="{FF2B5EF4-FFF2-40B4-BE49-F238E27FC236}">
                  <a16:creationId xmlns:a16="http://schemas.microsoft.com/office/drawing/2014/main" id="{201971FA-B0F0-4F7F-89C1-A1727FFF8A16}"/>
                </a:ext>
              </a:extLst>
            </p:cNvPr>
            <p:cNvSpPr txBox="1"/>
            <p:nvPr/>
          </p:nvSpPr>
          <p:spPr>
            <a:xfrm>
              <a:off x="5654928" y="7848599"/>
              <a:ext cx="2647950" cy="1596525"/>
            </a:xfrm>
            <a:prstGeom prst="rect">
              <a:avLst/>
            </a:prstGeom>
            <a:noFill/>
          </p:spPr>
          <p:txBody>
            <a:bodyPr wrap="square" rtlCol="0">
              <a:spAutoFit/>
            </a:bodyPr>
            <a:lstStyle/>
            <a:p>
              <a:r>
                <a:rPr lang="en-US" sz="6000" b="1" dirty="0">
                  <a:solidFill>
                    <a:schemeClr val="bg1"/>
                  </a:solidFill>
                  <a:latin typeface="Circe Bold" panose="020B0602020203020203" pitchFamily="34" charset="-52"/>
                </a:rPr>
                <a:t>60%</a:t>
              </a:r>
              <a:br>
                <a:rPr lang="en-US" sz="6000" b="1" dirty="0">
                  <a:solidFill>
                    <a:schemeClr val="bg1"/>
                  </a:solidFill>
                  <a:latin typeface="Circe Bold" panose="020B0602020203020203" pitchFamily="34" charset="-52"/>
                </a:rPr>
              </a:br>
              <a:r>
                <a:rPr lang="en-US" sz="1800" dirty="0">
                  <a:solidFill>
                    <a:schemeClr val="bg1"/>
                  </a:solidFill>
                  <a:latin typeface="Circe" panose="020B0502020203020203" pitchFamily="34" charset="-52"/>
                </a:rPr>
                <a:t>(75% for SMEs)</a:t>
              </a:r>
              <a:endParaRPr lang="en-US" sz="6000" dirty="0">
                <a:solidFill>
                  <a:schemeClr val="bg1"/>
                </a:solidFill>
                <a:latin typeface="Circe" panose="020B0502020203020203" pitchFamily="34" charset="-52"/>
              </a:endParaRPr>
            </a:p>
          </p:txBody>
        </p:sp>
        <p:sp>
          <p:nvSpPr>
            <p:cNvPr id="22" name="TextBox 21">
              <a:extLst>
                <a:ext uri="{FF2B5EF4-FFF2-40B4-BE49-F238E27FC236}">
                  <a16:creationId xmlns:a16="http://schemas.microsoft.com/office/drawing/2014/main" id="{8F50AA82-8877-44BA-81A4-821444DD868D}"/>
                </a:ext>
              </a:extLst>
            </p:cNvPr>
            <p:cNvSpPr txBox="1"/>
            <p:nvPr/>
          </p:nvSpPr>
          <p:spPr>
            <a:xfrm>
              <a:off x="9338855" y="6737536"/>
              <a:ext cx="2095500" cy="1002470"/>
            </a:xfrm>
            <a:prstGeom prst="rect">
              <a:avLst/>
            </a:prstGeom>
            <a:noFill/>
          </p:spPr>
          <p:txBody>
            <a:bodyPr wrap="square" rtlCol="0">
              <a:spAutoFit/>
            </a:bodyPr>
            <a:lstStyle/>
            <a:p>
              <a:r>
                <a:rPr lang="en-US" sz="4800" b="1" dirty="0">
                  <a:solidFill>
                    <a:schemeClr val="bg1"/>
                  </a:solidFill>
                  <a:latin typeface="Circe Bold" panose="020B0602020203020203" pitchFamily="34" charset="-52"/>
                </a:rPr>
                <a:t>25%</a:t>
              </a:r>
            </a:p>
          </p:txBody>
        </p:sp>
        <p:sp>
          <p:nvSpPr>
            <p:cNvPr id="23" name="TextBox 22">
              <a:extLst>
                <a:ext uri="{FF2B5EF4-FFF2-40B4-BE49-F238E27FC236}">
                  <a16:creationId xmlns:a16="http://schemas.microsoft.com/office/drawing/2014/main" id="{17B641BC-85E1-4A16-B40D-55318EC2F03F}"/>
                </a:ext>
              </a:extLst>
            </p:cNvPr>
            <p:cNvSpPr txBox="1"/>
            <p:nvPr/>
          </p:nvSpPr>
          <p:spPr>
            <a:xfrm>
              <a:off x="9340674" y="8881922"/>
              <a:ext cx="2095500" cy="1002470"/>
            </a:xfrm>
            <a:prstGeom prst="rect">
              <a:avLst/>
            </a:prstGeom>
            <a:noFill/>
          </p:spPr>
          <p:txBody>
            <a:bodyPr wrap="square" rtlCol="0">
              <a:spAutoFit/>
            </a:bodyPr>
            <a:lstStyle/>
            <a:p>
              <a:r>
                <a:rPr lang="en-US" sz="4800" b="1" dirty="0">
                  <a:solidFill>
                    <a:schemeClr val="bg1"/>
                  </a:solidFill>
                  <a:latin typeface="Circe Bold" panose="020B0602020203020203" pitchFamily="34" charset="-52"/>
                </a:rPr>
                <a:t>75%</a:t>
              </a:r>
            </a:p>
          </p:txBody>
        </p:sp>
      </p:grpSp>
      <p:grpSp>
        <p:nvGrpSpPr>
          <p:cNvPr id="25" name="Group 24">
            <a:extLst>
              <a:ext uri="{FF2B5EF4-FFF2-40B4-BE49-F238E27FC236}">
                <a16:creationId xmlns:a16="http://schemas.microsoft.com/office/drawing/2014/main" id="{E4A33A6D-A99C-4CD5-87F1-CC7914C66F17}"/>
              </a:ext>
            </a:extLst>
          </p:cNvPr>
          <p:cNvGrpSpPr/>
          <p:nvPr/>
        </p:nvGrpSpPr>
        <p:grpSpPr>
          <a:xfrm>
            <a:off x="1536706" y="10979439"/>
            <a:ext cx="9637486" cy="1744534"/>
            <a:chOff x="257175" y="5323878"/>
            <a:chExt cx="4819650" cy="1487435"/>
          </a:xfrm>
        </p:grpSpPr>
        <p:sp>
          <p:nvSpPr>
            <p:cNvPr id="26" name="Rectangle: Rounded Corners 25">
              <a:extLst>
                <a:ext uri="{FF2B5EF4-FFF2-40B4-BE49-F238E27FC236}">
                  <a16:creationId xmlns:a16="http://schemas.microsoft.com/office/drawing/2014/main" id="{1D6F89CC-DAD0-4521-8846-23BC4135DD12}"/>
                </a:ext>
              </a:extLst>
            </p:cNvPr>
            <p:cNvSpPr/>
            <p:nvPr/>
          </p:nvSpPr>
          <p:spPr>
            <a:xfrm>
              <a:off x="352426" y="5323878"/>
              <a:ext cx="1352550" cy="876897"/>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irce" panose="020B0502020203020203" pitchFamily="34" charset="-52"/>
                </a:rPr>
                <a:t>Total Budget:</a:t>
              </a:r>
            </a:p>
            <a:p>
              <a:pPr algn="ctr"/>
              <a:r>
                <a:rPr lang="en-US" sz="3600" dirty="0">
                  <a:latin typeface="Circe Bold" panose="020B0602020203020203" pitchFamily="34" charset="-52"/>
                </a:rPr>
                <a:t>EUR 100M</a:t>
              </a:r>
              <a:endParaRPr lang="en-US" sz="1400" dirty="0">
                <a:latin typeface="Circe Bold" panose="020B0602020203020203" pitchFamily="34" charset="-52"/>
              </a:endParaRPr>
            </a:p>
          </p:txBody>
        </p:sp>
        <p:sp>
          <p:nvSpPr>
            <p:cNvPr id="27" name="Rectangle 26">
              <a:extLst>
                <a:ext uri="{FF2B5EF4-FFF2-40B4-BE49-F238E27FC236}">
                  <a16:creationId xmlns:a16="http://schemas.microsoft.com/office/drawing/2014/main" id="{49FB14F5-E991-4D1C-99BD-1A02AEFA125A}"/>
                </a:ext>
              </a:extLst>
            </p:cNvPr>
            <p:cNvSpPr/>
            <p:nvPr/>
          </p:nvSpPr>
          <p:spPr>
            <a:xfrm>
              <a:off x="257175" y="6231659"/>
              <a:ext cx="1562100" cy="551079"/>
            </a:xfrm>
            <a:prstGeom prst="rect">
              <a:avLst/>
            </a:prstGeom>
          </p:spPr>
          <p:txBody>
            <a:bodyPr wrap="square">
              <a:spAutoFit/>
            </a:bodyPr>
            <a:lstStyle/>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800" dirty="0">
                  <a:solidFill>
                    <a:schemeClr val="bg1"/>
                  </a:solidFill>
                  <a:latin typeface="Circe" panose="020B0502020203020203" pitchFamily="34" charset="-52"/>
                </a:rPr>
                <a:t>Maximum aid per project: 20% of total budget</a:t>
              </a:r>
            </a:p>
          </p:txBody>
        </p:sp>
        <p:sp>
          <p:nvSpPr>
            <p:cNvPr id="28" name="Rectangle: Rounded Corners 27">
              <a:extLst>
                <a:ext uri="{FF2B5EF4-FFF2-40B4-BE49-F238E27FC236}">
                  <a16:creationId xmlns:a16="http://schemas.microsoft.com/office/drawing/2014/main" id="{1785C980-2111-41C3-AB01-6EAB5F2D6CD6}"/>
                </a:ext>
              </a:extLst>
            </p:cNvPr>
            <p:cNvSpPr/>
            <p:nvPr/>
          </p:nvSpPr>
          <p:spPr>
            <a:xfrm>
              <a:off x="1981201" y="5323878"/>
              <a:ext cx="1352550" cy="876897"/>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Circe Bold" panose="020B0602020203020203" pitchFamily="34" charset="-52"/>
                </a:rPr>
                <a:t>Focused on manufacturing &amp; export-oriented industries</a:t>
              </a:r>
              <a:endParaRPr lang="en-US" sz="1050" dirty="0">
                <a:latin typeface="Circe" panose="020B0502020203020203" pitchFamily="34" charset="-52"/>
              </a:endParaRPr>
            </a:p>
          </p:txBody>
        </p:sp>
        <p:sp>
          <p:nvSpPr>
            <p:cNvPr id="29" name="Rectangle: Rounded Corners 28">
              <a:extLst>
                <a:ext uri="{FF2B5EF4-FFF2-40B4-BE49-F238E27FC236}">
                  <a16:creationId xmlns:a16="http://schemas.microsoft.com/office/drawing/2014/main" id="{6652CCCA-A7AA-4178-B66E-2B832D6C8049}"/>
                </a:ext>
              </a:extLst>
            </p:cNvPr>
            <p:cNvSpPr/>
            <p:nvPr/>
          </p:nvSpPr>
          <p:spPr>
            <a:xfrm>
              <a:off x="3600450" y="5333403"/>
              <a:ext cx="1352550" cy="876897"/>
            </a:xfrm>
            <a:prstGeom prst="roundRect">
              <a:avLst/>
            </a:prstGeom>
            <a:solidFill>
              <a:schemeClr val="accent5">
                <a:lumMod val="75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irce Bold" panose="020B0602020203020203" pitchFamily="34" charset="-52"/>
                </a:rPr>
                <a:t>EUR 500K</a:t>
              </a:r>
              <a:br>
                <a:rPr lang="en-US" dirty="0">
                  <a:latin typeface="Circe Bold" panose="020B0602020203020203" pitchFamily="34" charset="-52"/>
                </a:rPr>
              </a:br>
              <a:r>
                <a:rPr lang="en-US" sz="1600" dirty="0">
                  <a:latin typeface="Circe" panose="020B0502020203020203" pitchFamily="34" charset="-52"/>
                </a:rPr>
                <a:t>Minimum Investment</a:t>
              </a:r>
            </a:p>
          </p:txBody>
        </p:sp>
        <p:sp>
          <p:nvSpPr>
            <p:cNvPr id="31" name="Rectangle 30">
              <a:extLst>
                <a:ext uri="{FF2B5EF4-FFF2-40B4-BE49-F238E27FC236}">
                  <a16:creationId xmlns:a16="http://schemas.microsoft.com/office/drawing/2014/main" id="{5AF3B786-AFB8-4386-B714-732588ED3A1E}"/>
                </a:ext>
              </a:extLst>
            </p:cNvPr>
            <p:cNvSpPr/>
            <p:nvPr/>
          </p:nvSpPr>
          <p:spPr>
            <a:xfrm>
              <a:off x="3518880" y="6260234"/>
              <a:ext cx="1557945" cy="551079"/>
            </a:xfrm>
            <a:prstGeom prst="rect">
              <a:avLst/>
            </a:prstGeom>
          </p:spPr>
          <p:txBody>
            <a:bodyPr wrap="square">
              <a:spAutoFit/>
            </a:bodyPr>
            <a:lstStyle/>
            <a:p>
              <a:pPr marL="10663" marR="4265"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800" dirty="0">
                  <a:solidFill>
                    <a:schemeClr val="bg1"/>
                  </a:solidFill>
                  <a:latin typeface="Circe" panose="020B0502020203020203" pitchFamily="34" charset="-52"/>
                </a:rPr>
                <a:t>Equiv. minimum investment of 10 million MDL</a:t>
              </a:r>
            </a:p>
          </p:txBody>
        </p:sp>
      </p:grpSp>
      <p:sp>
        <p:nvSpPr>
          <p:cNvPr id="32" name="TextBox 31">
            <a:extLst>
              <a:ext uri="{FF2B5EF4-FFF2-40B4-BE49-F238E27FC236}">
                <a16:creationId xmlns:a16="http://schemas.microsoft.com/office/drawing/2014/main" id="{2766831E-709C-46DB-A889-416DB2928CF7}"/>
              </a:ext>
            </a:extLst>
          </p:cNvPr>
          <p:cNvSpPr txBox="1"/>
          <p:nvPr/>
        </p:nvSpPr>
        <p:spPr>
          <a:xfrm>
            <a:off x="10105643" y="5666970"/>
            <a:ext cx="1768857" cy="834535"/>
          </a:xfrm>
          <a:prstGeom prst="rect">
            <a:avLst/>
          </a:prstGeom>
          <a:noFill/>
        </p:spPr>
        <p:txBody>
          <a:bodyPr wrap="square" rtlCol="0">
            <a:spAutoFit/>
          </a:bodyPr>
          <a:lstStyle/>
          <a:p>
            <a:pPr algn="l"/>
            <a:r>
              <a:rPr lang="en-US" sz="4800" b="1" dirty="0">
                <a:solidFill>
                  <a:schemeClr val="accent3"/>
                </a:solidFill>
                <a:latin typeface="Circe Bold" panose="020B0602020203020203" pitchFamily="34" charset="-52"/>
              </a:rPr>
              <a:t>Grant</a:t>
            </a:r>
          </a:p>
        </p:txBody>
      </p:sp>
      <p:sp>
        <p:nvSpPr>
          <p:cNvPr id="33" name="TextBox 32">
            <a:extLst>
              <a:ext uri="{FF2B5EF4-FFF2-40B4-BE49-F238E27FC236}">
                <a16:creationId xmlns:a16="http://schemas.microsoft.com/office/drawing/2014/main" id="{C3535A5A-FCBA-4405-8B2E-4D026890BBF3}"/>
              </a:ext>
            </a:extLst>
          </p:cNvPr>
          <p:cNvSpPr txBox="1"/>
          <p:nvPr/>
        </p:nvSpPr>
        <p:spPr>
          <a:xfrm>
            <a:off x="10105643" y="7057620"/>
            <a:ext cx="3210307" cy="1569660"/>
          </a:xfrm>
          <a:prstGeom prst="rect">
            <a:avLst/>
          </a:prstGeom>
          <a:noFill/>
        </p:spPr>
        <p:txBody>
          <a:bodyPr wrap="square" rtlCol="0">
            <a:spAutoFit/>
          </a:bodyPr>
          <a:lstStyle/>
          <a:p>
            <a:pPr algn="l"/>
            <a:r>
              <a:rPr lang="en-US" sz="4800" b="1" dirty="0">
                <a:solidFill>
                  <a:srgbClr val="31859C"/>
                </a:solidFill>
                <a:latin typeface="Circe Bold" panose="020B0602020203020203" pitchFamily="34" charset="-52"/>
              </a:rPr>
              <a:t>Tax</a:t>
            </a:r>
            <a:br>
              <a:rPr lang="en-US" sz="4800" b="1" dirty="0">
                <a:solidFill>
                  <a:srgbClr val="31859C"/>
                </a:solidFill>
                <a:latin typeface="Circe Bold" panose="020B0602020203020203" pitchFamily="34" charset="-52"/>
              </a:rPr>
            </a:br>
            <a:r>
              <a:rPr lang="en-US" sz="4800" b="1" dirty="0">
                <a:solidFill>
                  <a:srgbClr val="31859C"/>
                </a:solidFill>
                <a:latin typeface="Circe Bold" panose="020B0602020203020203" pitchFamily="34" charset="-52"/>
              </a:rPr>
              <a:t>Exemption</a:t>
            </a:r>
          </a:p>
        </p:txBody>
      </p:sp>
    </p:spTree>
    <p:extLst>
      <p:ext uri="{BB962C8B-B14F-4D97-AF65-F5344CB8AC3E}">
        <p14:creationId xmlns:p14="http://schemas.microsoft.com/office/powerpoint/2010/main" val="86132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0C053EBD-D05B-94E4-EEB9-F06CEEB793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5" name="think-cell Slide" r:id="rId4" imgW="592" imgH="591" progId="TCLayout.ActiveDocument.1">
                  <p:embed/>
                </p:oleObj>
              </mc:Choice>
              <mc:Fallback>
                <p:oleObj name="think-cell Slide" r:id="rId4" imgW="592" imgH="591" progId="TCLayout.ActiveDocument.1">
                  <p:embed/>
                  <p:pic>
                    <p:nvPicPr>
                      <p:cNvPr id="16" name="think-cell data - do not delete" hidden="1">
                        <a:extLst>
                          <a:ext uri="{FF2B5EF4-FFF2-40B4-BE49-F238E27FC236}">
                            <a16:creationId xmlns:a16="http://schemas.microsoft.com/office/drawing/2014/main" id="{0C053EBD-D05B-94E4-EEB9-F06CEEB793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3AE55121-09DB-4BA4-8EE5-D094A69CEFB4}"/>
              </a:ext>
            </a:extLst>
          </p:cNvPr>
          <p:cNvSpPr txBox="1"/>
          <p:nvPr/>
        </p:nvSpPr>
        <p:spPr>
          <a:xfrm>
            <a:off x="974036" y="867188"/>
            <a:ext cx="1770585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rgbClr val="01018C"/>
                </a:solidFill>
                <a:latin typeface="Circe Bold" panose="020B0602020203020203" pitchFamily="34" charset="-52"/>
              </a:rPr>
              <a:t>Eligible Sectors for Investments</a:t>
            </a:r>
          </a:p>
        </p:txBody>
      </p:sp>
      <p:sp>
        <p:nvSpPr>
          <p:cNvPr id="32" name="object 7">
            <a:extLst>
              <a:ext uri="{FF2B5EF4-FFF2-40B4-BE49-F238E27FC236}">
                <a16:creationId xmlns:a16="http://schemas.microsoft.com/office/drawing/2014/main" id="{85C1F749-AB0D-4545-BE84-F1B329419DE6}"/>
              </a:ext>
            </a:extLst>
          </p:cNvPr>
          <p:cNvSpPr txBox="1">
            <a:spLocks/>
          </p:cNvSpPr>
          <p:nvPr/>
        </p:nvSpPr>
        <p:spPr>
          <a:xfrm>
            <a:off x="17770338" y="2720742"/>
            <a:ext cx="6441384" cy="6803813"/>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The scheme is designed to support a wide range of investment types, from establishing new facilities to modernizing existing ones, with a clear emphasis on tangible and intangible assets that contribute to long-term economic development.</a:t>
            </a: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Eligible costs:</a:t>
            </a:r>
            <a:endPar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endParaRPr>
          </a:p>
          <a:p>
            <a:pPr marL="517525" marR="6161" indent="-32385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Tangible assets: land, buildings, equipment</a:t>
            </a:r>
          </a:p>
          <a:p>
            <a:pPr marL="517525" marR="6161" indent="-32385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Intangible assets: patents, licenses, know-how (up to 50% of total for large enterprises)</a:t>
            </a:r>
          </a:p>
          <a:p>
            <a:pPr marL="517525" marR="6161" indent="-323850"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Types of eligible investments:</a:t>
            </a:r>
            <a:endPar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endParaRPr>
          </a:p>
          <a:p>
            <a:pPr marL="517525" marR="6161" indent="-34290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Setting up a new establishment</a:t>
            </a:r>
          </a:p>
          <a:p>
            <a:pPr marL="517525" marR="6161" indent="-34290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Expanding capacity of existing unit</a:t>
            </a:r>
          </a:p>
          <a:p>
            <a:pPr marL="517525" marR="6161" indent="-34290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Diversifying production</a:t>
            </a:r>
          </a:p>
          <a:p>
            <a:pPr marL="517525" marR="6161" indent="-342900" algn="l"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rPr>
              <a:t>Fundamental change in production process</a:t>
            </a: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rgbClr val="01018C"/>
              </a:solidFill>
              <a:latin typeface="Circe Light" panose="020B0402020203020203" pitchFamily="34" charset="-52"/>
              <a:ea typeface="Calibri Light" panose="020F0302020204030204" pitchFamily="34" charset="0"/>
              <a:cs typeface="Calibri Light" panose="020F0302020204030204" pitchFamily="34" charset="0"/>
            </a:endParaRPr>
          </a:p>
        </p:txBody>
      </p:sp>
      <p:grpSp>
        <p:nvGrpSpPr>
          <p:cNvPr id="86" name="Group 85">
            <a:extLst>
              <a:ext uri="{FF2B5EF4-FFF2-40B4-BE49-F238E27FC236}">
                <a16:creationId xmlns:a16="http://schemas.microsoft.com/office/drawing/2014/main" id="{085AAEC7-CEF8-4E20-982C-F52505D8FE7B}"/>
              </a:ext>
            </a:extLst>
          </p:cNvPr>
          <p:cNvGrpSpPr/>
          <p:nvPr/>
        </p:nvGrpSpPr>
        <p:grpSpPr>
          <a:xfrm>
            <a:off x="839833" y="2489200"/>
            <a:ext cx="16495667" cy="10485276"/>
            <a:chOff x="839833" y="2489200"/>
            <a:chExt cx="16495667" cy="10485276"/>
          </a:xfrm>
        </p:grpSpPr>
        <p:pic>
          <p:nvPicPr>
            <p:cNvPr id="35" name="Picture 34">
              <a:extLst>
                <a:ext uri="{FF2B5EF4-FFF2-40B4-BE49-F238E27FC236}">
                  <a16:creationId xmlns:a16="http://schemas.microsoft.com/office/drawing/2014/main" id="{D84ADDD5-4E4F-3059-D6AA-8A03D33FC2F4}"/>
                </a:ext>
              </a:extLst>
            </p:cNvPr>
            <p:cNvPicPr/>
            <p:nvPr/>
          </p:nvPicPr>
          <p:blipFill rotWithShape="1">
            <a:blip r:embed="rId6"/>
            <a:srcRect t="20214" r="19871"/>
            <a:stretch/>
          </p:blipFill>
          <p:spPr>
            <a:xfrm>
              <a:off x="839833" y="2489200"/>
              <a:ext cx="5014867" cy="4993628"/>
            </a:xfrm>
            <a:prstGeom prst="roundRect">
              <a:avLst>
                <a:gd name="adj" fmla="val 1747"/>
              </a:avLst>
            </a:prstGeom>
            <a:ln>
              <a:noFill/>
            </a:ln>
            <a:effectLst>
              <a:outerShdw blurRad="76200" dist="38100" dir="7800000" algn="tl" rotWithShape="0">
                <a:srgbClr val="000000">
                  <a:alpha val="40000"/>
                </a:srgbClr>
              </a:outerShdw>
            </a:effectLst>
          </p:spPr>
        </p:pic>
        <p:pic>
          <p:nvPicPr>
            <p:cNvPr id="9" name="Picture 8">
              <a:extLst>
                <a:ext uri="{FF2B5EF4-FFF2-40B4-BE49-F238E27FC236}">
                  <a16:creationId xmlns:a16="http://schemas.microsoft.com/office/drawing/2014/main" id="{FA54A38D-AC32-4F33-8383-A0064FF993F8}"/>
                </a:ext>
              </a:extLst>
            </p:cNvPr>
            <p:cNvPicPr>
              <a:picLocks noChangeAspect="1"/>
            </p:cNvPicPr>
            <p:nvPr/>
          </p:nvPicPr>
          <p:blipFill rotWithShape="1">
            <a:blip r:embed="rId7">
              <a:extLst>
                <a:ext uri="{28A0092B-C50C-407E-A947-70E740481C1C}">
                  <a14:useLocalDpi xmlns:a14="http://schemas.microsoft.com/office/drawing/2010/main" val="0"/>
                </a:ext>
              </a:extLst>
            </a:blip>
            <a:srcRect l="33997" r="3694"/>
            <a:stretch/>
          </p:blipFill>
          <p:spPr>
            <a:xfrm>
              <a:off x="6565900" y="2503896"/>
              <a:ext cx="4991100" cy="5014504"/>
            </a:xfrm>
            <a:prstGeom prst="roundRect">
              <a:avLst>
                <a:gd name="adj" fmla="val 2609"/>
              </a:avLst>
            </a:prstGeom>
            <a:ln>
              <a:noFill/>
            </a:ln>
            <a:effectLst>
              <a:outerShdw blurRad="76200" dist="38100" dir="7800000" algn="tl" rotWithShape="0">
                <a:srgbClr val="000000">
                  <a:alpha val="40000"/>
                </a:srgbClr>
              </a:outerShdw>
            </a:effectLst>
          </p:spPr>
        </p:pic>
        <p:pic>
          <p:nvPicPr>
            <p:cNvPr id="15" name="Picture 14">
              <a:extLst>
                <a:ext uri="{FF2B5EF4-FFF2-40B4-BE49-F238E27FC236}">
                  <a16:creationId xmlns:a16="http://schemas.microsoft.com/office/drawing/2014/main" id="{68D90041-3618-D114-0ACA-DB6E815C71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876" y="7965663"/>
              <a:ext cx="5008813" cy="5008813"/>
            </a:xfrm>
            <a:prstGeom prst="rect">
              <a:avLst/>
            </a:prstGeom>
          </p:spPr>
        </p:pic>
        <p:sp>
          <p:nvSpPr>
            <p:cNvPr id="73" name="TextBox 72">
              <a:extLst>
                <a:ext uri="{FF2B5EF4-FFF2-40B4-BE49-F238E27FC236}">
                  <a16:creationId xmlns:a16="http://schemas.microsoft.com/office/drawing/2014/main" id="{1FD48BC6-EDC2-AC22-D04F-6FBCF2BBE8F5}"/>
                </a:ext>
              </a:extLst>
            </p:cNvPr>
            <p:cNvSpPr txBox="1"/>
            <p:nvPr/>
          </p:nvSpPr>
          <p:spPr>
            <a:xfrm>
              <a:off x="2346005" y="11570632"/>
              <a:ext cx="352139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Automotive</a:t>
              </a:r>
              <a:b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br>
              <a: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Components</a:t>
              </a:r>
              <a:endPar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endParaRPr>
            </a:p>
          </p:txBody>
        </p:sp>
        <p:pic>
          <p:nvPicPr>
            <p:cNvPr id="28" name="Picture 27">
              <a:extLst>
                <a:ext uri="{FF2B5EF4-FFF2-40B4-BE49-F238E27FC236}">
                  <a16:creationId xmlns:a16="http://schemas.microsoft.com/office/drawing/2014/main" id="{EA7FE52F-CDE1-7EE3-0C5C-5BFA73F15F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90326" y="2497036"/>
              <a:ext cx="5008813" cy="5008813"/>
            </a:xfrm>
            <a:prstGeom prst="rect">
              <a:avLst/>
            </a:prstGeom>
          </p:spPr>
        </p:pic>
        <p:sp>
          <p:nvSpPr>
            <p:cNvPr id="74" name="TextBox 73">
              <a:extLst>
                <a:ext uri="{FF2B5EF4-FFF2-40B4-BE49-F238E27FC236}">
                  <a16:creationId xmlns:a16="http://schemas.microsoft.com/office/drawing/2014/main" id="{FCD07699-294E-885B-AB80-7618E59B4CE9}"/>
                </a:ext>
              </a:extLst>
            </p:cNvPr>
            <p:cNvSpPr txBox="1"/>
            <p:nvPr/>
          </p:nvSpPr>
          <p:spPr>
            <a:xfrm>
              <a:off x="13876885" y="6421105"/>
              <a:ext cx="342414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Electronics</a:t>
              </a:r>
            </a:p>
          </p:txBody>
        </p:sp>
        <p:pic>
          <p:nvPicPr>
            <p:cNvPr id="36" name="Picture 35">
              <a:extLst>
                <a:ext uri="{FF2B5EF4-FFF2-40B4-BE49-F238E27FC236}">
                  <a16:creationId xmlns:a16="http://schemas.microsoft.com/office/drawing/2014/main" id="{8B7AB566-4791-4ECB-D55E-4EE3F8D758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3386" y="7965663"/>
              <a:ext cx="5008813" cy="5008813"/>
            </a:xfrm>
            <a:prstGeom prst="rect">
              <a:avLst/>
            </a:prstGeom>
          </p:spPr>
        </p:pic>
        <p:sp>
          <p:nvSpPr>
            <p:cNvPr id="75" name="TextBox 74">
              <a:extLst>
                <a:ext uri="{FF2B5EF4-FFF2-40B4-BE49-F238E27FC236}">
                  <a16:creationId xmlns:a16="http://schemas.microsoft.com/office/drawing/2014/main" id="{20AD701E-5B16-9D0F-D9B0-67A5EF49291B}"/>
                </a:ext>
              </a:extLst>
            </p:cNvPr>
            <p:cNvSpPr txBox="1"/>
            <p:nvPr/>
          </p:nvSpPr>
          <p:spPr>
            <a:xfrm>
              <a:off x="8194988" y="11610597"/>
              <a:ext cx="3387412"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Textile &amp;</a:t>
              </a:r>
              <a:b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br>
              <a: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Clothing</a:t>
              </a:r>
              <a:endPar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endParaRPr>
            </a:p>
          </p:txBody>
        </p:sp>
        <p:sp>
          <p:nvSpPr>
            <p:cNvPr id="76" name="TextBox 75">
              <a:extLst>
                <a:ext uri="{FF2B5EF4-FFF2-40B4-BE49-F238E27FC236}">
                  <a16:creationId xmlns:a16="http://schemas.microsoft.com/office/drawing/2014/main" id="{354EA7E2-0BB3-A74A-5653-C232C21D9E14}"/>
                </a:ext>
              </a:extLst>
            </p:cNvPr>
            <p:cNvSpPr txBox="1"/>
            <p:nvPr/>
          </p:nvSpPr>
          <p:spPr>
            <a:xfrm>
              <a:off x="2351315" y="6114951"/>
              <a:ext cx="349295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lang="en-US" sz="4000" b="1" dirty="0">
                  <a:solidFill>
                    <a:srgbClr val="FFFFFF"/>
                  </a:solidFill>
                  <a:latin typeface="Circe Bold" panose="020B0502020203020203" pitchFamily="34" charset="77"/>
                </a:rPr>
                <a:t>Chemicals &amp;</a:t>
              </a:r>
              <a:br>
                <a:rPr lang="en-US" sz="4000" b="1" dirty="0">
                  <a:solidFill>
                    <a:srgbClr val="FFFFFF"/>
                  </a:solidFill>
                  <a:latin typeface="Circe Bold" panose="020B0502020203020203" pitchFamily="34" charset="77"/>
                </a:rPr>
              </a:br>
              <a:r>
                <a:rPr lang="en-US" sz="4000" b="1" dirty="0">
                  <a:solidFill>
                    <a:srgbClr val="FFFFFF"/>
                  </a:solidFill>
                  <a:latin typeface="Circe Bold" panose="020B0502020203020203" pitchFamily="34" charset="77"/>
                </a:rPr>
                <a:t>Pharma</a:t>
              </a:r>
              <a:endPar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endParaRPr>
            </a:p>
          </p:txBody>
        </p:sp>
        <p:sp>
          <p:nvSpPr>
            <p:cNvPr id="78" name="TextBox 77">
              <a:extLst>
                <a:ext uri="{FF2B5EF4-FFF2-40B4-BE49-F238E27FC236}">
                  <a16:creationId xmlns:a16="http://schemas.microsoft.com/office/drawing/2014/main" id="{0FA10EE9-DC9C-F912-F005-35CE18CAD177}"/>
                </a:ext>
              </a:extLst>
            </p:cNvPr>
            <p:cNvSpPr txBox="1"/>
            <p:nvPr/>
          </p:nvSpPr>
          <p:spPr>
            <a:xfrm>
              <a:off x="8096250" y="6172101"/>
              <a:ext cx="347617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Construction</a:t>
              </a:r>
              <a:b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br>
              <a:r>
                <a:rPr kumimoji="0" lang="en-US"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Materials</a:t>
              </a:r>
              <a:endPar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endParaRPr>
            </a:p>
          </p:txBody>
        </p:sp>
        <p:pic>
          <p:nvPicPr>
            <p:cNvPr id="12" name="Picture 11">
              <a:extLst>
                <a:ext uri="{FF2B5EF4-FFF2-40B4-BE49-F238E27FC236}">
                  <a16:creationId xmlns:a16="http://schemas.microsoft.com/office/drawing/2014/main" id="{9098E16B-C9CF-3D2E-CF78-AD8C4B533A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20531" y="7908811"/>
              <a:ext cx="5008813" cy="5008813"/>
            </a:xfrm>
            <a:prstGeom prst="rect">
              <a:avLst/>
            </a:prstGeom>
          </p:spPr>
        </p:pic>
        <p:pic>
          <p:nvPicPr>
            <p:cNvPr id="70" name="Graphic 69">
              <a:extLst>
                <a:ext uri="{FF2B5EF4-FFF2-40B4-BE49-F238E27FC236}">
                  <a16:creationId xmlns:a16="http://schemas.microsoft.com/office/drawing/2014/main" id="{E480178F-5735-D69D-6EE8-27FAB46ECF9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95080" y="11462495"/>
              <a:ext cx="1272649" cy="1272649"/>
            </a:xfrm>
            <a:prstGeom prst="rect">
              <a:avLst/>
            </a:prstGeom>
          </p:spPr>
        </p:pic>
        <p:sp>
          <p:nvSpPr>
            <p:cNvPr id="81" name="TextBox 80">
              <a:extLst>
                <a:ext uri="{FF2B5EF4-FFF2-40B4-BE49-F238E27FC236}">
                  <a16:creationId xmlns:a16="http://schemas.microsoft.com/office/drawing/2014/main" id="{18A6F904-7DED-018B-F89F-0F8CE203054B}"/>
                </a:ext>
              </a:extLst>
            </p:cNvPr>
            <p:cNvSpPr txBox="1"/>
            <p:nvPr/>
          </p:nvSpPr>
          <p:spPr>
            <a:xfrm>
              <a:off x="13845724" y="11791472"/>
              <a:ext cx="348977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MD" sz="4000" b="1" i="0" u="none" strike="noStrike" kern="0" cap="none" spc="0" normalizeH="0" baseline="0" noProof="0" dirty="0">
                  <a:ln>
                    <a:noFill/>
                  </a:ln>
                  <a:solidFill>
                    <a:srgbClr val="FFFFFF"/>
                  </a:solidFill>
                  <a:effectLst/>
                  <a:uLnTx/>
                  <a:uFillTx/>
                  <a:latin typeface="Circe Bold" panose="020B0502020203020203" pitchFamily="34" charset="77"/>
                  <a:sym typeface="Circe Light"/>
                </a:rPr>
                <a:t>Agrifood</a:t>
              </a:r>
            </a:p>
          </p:txBody>
        </p:sp>
        <p:grpSp>
          <p:nvGrpSpPr>
            <p:cNvPr id="23" name="Group 22">
              <a:extLst>
                <a:ext uri="{FF2B5EF4-FFF2-40B4-BE49-F238E27FC236}">
                  <a16:creationId xmlns:a16="http://schemas.microsoft.com/office/drawing/2014/main" id="{697DF114-6446-4AEB-9AA0-CCC3312C6B02}"/>
                </a:ext>
              </a:extLst>
            </p:cNvPr>
            <p:cNvGrpSpPr/>
            <p:nvPr/>
          </p:nvGrpSpPr>
          <p:grpSpPr>
            <a:xfrm>
              <a:off x="1016132" y="6048309"/>
              <a:ext cx="1272649" cy="1272649"/>
              <a:chOff x="1016132" y="5914959"/>
              <a:chExt cx="1272649" cy="1272649"/>
            </a:xfrm>
          </p:grpSpPr>
          <p:pic>
            <p:nvPicPr>
              <p:cNvPr id="84" name="Graphic 83">
                <a:extLst>
                  <a:ext uri="{FF2B5EF4-FFF2-40B4-BE49-F238E27FC236}">
                    <a16:creationId xmlns:a16="http://schemas.microsoft.com/office/drawing/2014/main" id="{87749E8C-6FC5-47DE-8836-5D5C625C1A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6132" y="5914959"/>
                <a:ext cx="1272649" cy="1272649"/>
              </a:xfrm>
              <a:prstGeom prst="rect">
                <a:avLst/>
              </a:prstGeom>
            </p:spPr>
          </p:pic>
          <p:sp>
            <p:nvSpPr>
              <p:cNvPr id="19" name="Flowchart: Connector 18">
                <a:extLst>
                  <a:ext uri="{FF2B5EF4-FFF2-40B4-BE49-F238E27FC236}">
                    <a16:creationId xmlns:a16="http://schemas.microsoft.com/office/drawing/2014/main" id="{4AA8244A-D48F-4346-90DF-20E95C331A7B}"/>
                  </a:ext>
                </a:extLst>
              </p:cNvPr>
              <p:cNvSpPr/>
              <p:nvPr/>
            </p:nvSpPr>
            <p:spPr>
              <a:xfrm>
                <a:off x="1252536" y="6144417"/>
                <a:ext cx="796925" cy="796925"/>
              </a:xfrm>
              <a:prstGeom prst="flowChartConnector">
                <a:avLst/>
              </a:prstGeom>
              <a:blipFill dpi="0" rotWithShape="1">
                <a:blip r:embed="rId16"/>
                <a:srcRect/>
                <a:stretch>
                  <a:fillRect l="-1000" t="-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96CFF51-9AE8-42BC-8BEC-5FAB981BD074}"/>
                </a:ext>
              </a:extLst>
            </p:cNvPr>
            <p:cNvGrpSpPr/>
            <p:nvPr/>
          </p:nvGrpSpPr>
          <p:grpSpPr>
            <a:xfrm>
              <a:off x="6745660" y="6085678"/>
              <a:ext cx="1272649" cy="1272649"/>
              <a:chOff x="6745660" y="6085678"/>
              <a:chExt cx="1272649" cy="1272649"/>
            </a:xfrm>
          </p:grpSpPr>
          <p:pic>
            <p:nvPicPr>
              <p:cNvPr id="56" name="Graphic 55">
                <a:extLst>
                  <a:ext uri="{FF2B5EF4-FFF2-40B4-BE49-F238E27FC236}">
                    <a16:creationId xmlns:a16="http://schemas.microsoft.com/office/drawing/2014/main" id="{8972F324-833B-61E0-CE31-DA23F7E42E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45660" y="6085678"/>
                <a:ext cx="1272649" cy="1272649"/>
              </a:xfrm>
              <a:prstGeom prst="rect">
                <a:avLst/>
              </a:prstGeom>
            </p:spPr>
          </p:pic>
          <p:pic>
            <p:nvPicPr>
              <p:cNvPr id="21" name="Picture 20">
                <a:extLst>
                  <a:ext uri="{FF2B5EF4-FFF2-40B4-BE49-F238E27FC236}">
                    <a16:creationId xmlns:a16="http://schemas.microsoft.com/office/drawing/2014/main" id="{B14AFD5D-895D-476E-8B19-63E419CCC33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03256" y="6296917"/>
                <a:ext cx="742947" cy="835371"/>
              </a:xfrm>
              <a:prstGeom prst="rect">
                <a:avLst/>
              </a:prstGeom>
            </p:spPr>
          </p:pic>
        </p:grpSp>
        <p:grpSp>
          <p:nvGrpSpPr>
            <p:cNvPr id="25" name="Group 24">
              <a:extLst>
                <a:ext uri="{FF2B5EF4-FFF2-40B4-BE49-F238E27FC236}">
                  <a16:creationId xmlns:a16="http://schemas.microsoft.com/office/drawing/2014/main" id="{E5CC2296-EB0E-4CF1-A5C5-6590E582AB09}"/>
                </a:ext>
              </a:extLst>
            </p:cNvPr>
            <p:cNvGrpSpPr/>
            <p:nvPr/>
          </p:nvGrpSpPr>
          <p:grpSpPr>
            <a:xfrm>
              <a:off x="12462600" y="6067655"/>
              <a:ext cx="1272649" cy="1272649"/>
              <a:chOff x="12462600" y="5858105"/>
              <a:chExt cx="1272649" cy="1272649"/>
            </a:xfrm>
          </p:grpSpPr>
          <p:pic>
            <p:nvPicPr>
              <p:cNvPr id="64" name="Graphic 63">
                <a:extLst>
                  <a:ext uri="{FF2B5EF4-FFF2-40B4-BE49-F238E27FC236}">
                    <a16:creationId xmlns:a16="http://schemas.microsoft.com/office/drawing/2014/main" id="{39BAB6C6-34A1-BB6D-249A-7A07D134CF9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462600" y="5858105"/>
                <a:ext cx="1272649" cy="1272649"/>
              </a:xfrm>
              <a:prstGeom prst="rect">
                <a:avLst/>
              </a:prstGeom>
            </p:spPr>
          </p:pic>
          <p:pic>
            <p:nvPicPr>
              <p:cNvPr id="22" name="Picture 21">
                <a:extLst>
                  <a:ext uri="{FF2B5EF4-FFF2-40B4-BE49-F238E27FC236}">
                    <a16:creationId xmlns:a16="http://schemas.microsoft.com/office/drawing/2014/main" id="{AA1E0BD8-1D6F-4E9A-B3DE-098EAE1FA97F}"/>
                  </a:ext>
                </a:extLst>
              </p:cNvPr>
              <p:cNvPicPr>
                <a:picLocks noChangeAspect="1"/>
              </p:cNvPicPr>
              <p:nvPr/>
            </p:nvPicPr>
            <p:blipFill rotWithShape="1">
              <a:blip r:embed="rId22"/>
              <a:srcRect l="6181" t="2416" r="20251"/>
              <a:stretch/>
            </p:blipFill>
            <p:spPr>
              <a:xfrm>
                <a:off x="12729571" y="6076948"/>
                <a:ext cx="700676" cy="836241"/>
              </a:xfrm>
              <a:prstGeom prst="rect">
                <a:avLst/>
              </a:prstGeom>
            </p:spPr>
          </p:pic>
        </p:grpSp>
        <p:grpSp>
          <p:nvGrpSpPr>
            <p:cNvPr id="29" name="Group 28">
              <a:extLst>
                <a:ext uri="{FF2B5EF4-FFF2-40B4-BE49-F238E27FC236}">
                  <a16:creationId xmlns:a16="http://schemas.microsoft.com/office/drawing/2014/main" id="{E2C31D03-B275-4000-96F7-09C3BD93240F}"/>
                </a:ext>
              </a:extLst>
            </p:cNvPr>
            <p:cNvGrpSpPr/>
            <p:nvPr/>
          </p:nvGrpSpPr>
          <p:grpSpPr>
            <a:xfrm>
              <a:off x="994608" y="11569305"/>
              <a:ext cx="1272649" cy="1272649"/>
              <a:chOff x="1038150" y="11366108"/>
              <a:chExt cx="1272649" cy="1272649"/>
            </a:xfrm>
          </p:grpSpPr>
          <p:pic>
            <p:nvPicPr>
              <p:cNvPr id="66" name="Graphic 65">
                <a:extLst>
                  <a:ext uri="{FF2B5EF4-FFF2-40B4-BE49-F238E27FC236}">
                    <a16:creationId xmlns:a16="http://schemas.microsoft.com/office/drawing/2014/main" id="{4B889DE2-9384-0F14-EB44-E8D4EB0ECC0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38150" y="11366108"/>
                <a:ext cx="1272649" cy="1272649"/>
              </a:xfrm>
              <a:prstGeom prst="rect">
                <a:avLst/>
              </a:prstGeom>
            </p:spPr>
          </p:pic>
          <p:pic>
            <p:nvPicPr>
              <p:cNvPr id="26" name="Picture 25">
                <a:extLst>
                  <a:ext uri="{FF2B5EF4-FFF2-40B4-BE49-F238E27FC236}">
                    <a16:creationId xmlns:a16="http://schemas.microsoft.com/office/drawing/2014/main" id="{ABB6C33D-5DCE-4E5E-A16A-A669CF0FE5DA}"/>
                  </a:ext>
                </a:extLst>
              </p:cNvPr>
              <p:cNvPicPr>
                <a:picLocks noChangeAspect="1"/>
              </p:cNvPicPr>
              <p:nvPr/>
            </p:nvPicPr>
            <p:blipFill rotWithShape="1">
              <a:blip r:embed="rId25"/>
              <a:srcRect l="14236" t="12953" r="15646" b="14881"/>
              <a:stretch/>
            </p:blipFill>
            <p:spPr>
              <a:xfrm>
                <a:off x="1310188" y="11657420"/>
                <a:ext cx="731337" cy="700584"/>
              </a:xfrm>
              <a:prstGeom prst="rect">
                <a:avLst/>
              </a:prstGeom>
            </p:spPr>
          </p:pic>
        </p:grpSp>
        <p:grpSp>
          <p:nvGrpSpPr>
            <p:cNvPr id="34" name="Group 33">
              <a:extLst>
                <a:ext uri="{FF2B5EF4-FFF2-40B4-BE49-F238E27FC236}">
                  <a16:creationId xmlns:a16="http://schemas.microsoft.com/office/drawing/2014/main" id="{C6790C2C-E5AA-4692-A4DB-BD7AC3F2A6E1}"/>
                </a:ext>
              </a:extLst>
            </p:cNvPr>
            <p:cNvGrpSpPr/>
            <p:nvPr/>
          </p:nvGrpSpPr>
          <p:grpSpPr>
            <a:xfrm>
              <a:off x="6710929" y="11567641"/>
              <a:ext cx="1272649" cy="1272649"/>
              <a:chOff x="6783499" y="11393473"/>
              <a:chExt cx="1272649" cy="1272649"/>
            </a:xfrm>
          </p:grpSpPr>
          <p:pic>
            <p:nvPicPr>
              <p:cNvPr id="62" name="Graphic 61">
                <a:extLst>
                  <a:ext uri="{FF2B5EF4-FFF2-40B4-BE49-F238E27FC236}">
                    <a16:creationId xmlns:a16="http://schemas.microsoft.com/office/drawing/2014/main" id="{ABFDE360-2A9F-367B-C791-4A8B127FC20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783499" y="11393473"/>
                <a:ext cx="1272649" cy="1272649"/>
              </a:xfrm>
              <a:prstGeom prst="rect">
                <a:avLst/>
              </a:prstGeom>
            </p:spPr>
          </p:pic>
          <p:pic>
            <p:nvPicPr>
              <p:cNvPr id="33" name="Picture 32">
                <a:extLst>
                  <a:ext uri="{FF2B5EF4-FFF2-40B4-BE49-F238E27FC236}">
                    <a16:creationId xmlns:a16="http://schemas.microsoft.com/office/drawing/2014/main" id="{50220C4B-9EC2-4515-B23D-2778EFA5AB87}"/>
                  </a:ext>
                </a:extLst>
              </p:cNvPr>
              <p:cNvPicPr>
                <a:picLocks noChangeAspect="1"/>
              </p:cNvPicPr>
              <p:nvPr/>
            </p:nvPicPr>
            <p:blipFill rotWithShape="1">
              <a:blip r:embed="rId28"/>
              <a:srcRect l="10423" t="10222" r="12951" b="12342"/>
              <a:stretch/>
            </p:blipFill>
            <p:spPr>
              <a:xfrm>
                <a:off x="7012857" y="11683021"/>
                <a:ext cx="809550" cy="692813"/>
              </a:xfrm>
              <a:prstGeom prst="rect">
                <a:avLst/>
              </a:prstGeom>
            </p:spPr>
          </p:pic>
        </p:grpSp>
        <p:pic>
          <p:nvPicPr>
            <p:cNvPr id="85" name="Picture 84">
              <a:extLst>
                <a:ext uri="{FF2B5EF4-FFF2-40B4-BE49-F238E27FC236}">
                  <a16:creationId xmlns:a16="http://schemas.microsoft.com/office/drawing/2014/main" id="{A727679B-F4CE-43EE-87C4-32C4299F63C8}"/>
                </a:ext>
              </a:extLst>
            </p:cNvPr>
            <p:cNvPicPr>
              <a:picLocks noChangeAspect="1"/>
            </p:cNvPicPr>
            <p:nvPr/>
          </p:nvPicPr>
          <p:blipFill rotWithShape="1">
            <a:blip r:embed="rId29"/>
            <a:srcRect l="17277" t="14435" r="25155" b="15441"/>
            <a:stretch/>
          </p:blipFill>
          <p:spPr>
            <a:xfrm>
              <a:off x="12711113" y="11627645"/>
              <a:ext cx="850753" cy="935829"/>
            </a:xfrm>
            <a:prstGeom prst="rect">
              <a:avLst/>
            </a:prstGeom>
          </p:spPr>
        </p:pic>
      </p:grpSp>
    </p:spTree>
    <p:extLst>
      <p:ext uri="{BB962C8B-B14F-4D97-AF65-F5344CB8AC3E}">
        <p14:creationId xmlns:p14="http://schemas.microsoft.com/office/powerpoint/2010/main" val="300043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76179F-DCC5-E6E1-9CBC-91777521398C}"/>
              </a:ext>
            </a:extLst>
          </p:cNvPr>
          <p:cNvSpPr/>
          <p:nvPr/>
        </p:nvSpPr>
        <p:spPr>
          <a:xfrm>
            <a:off x="0" y="0"/>
            <a:ext cx="11887200" cy="13716000"/>
          </a:xfrm>
          <a:prstGeom prst="rect">
            <a:avLst/>
          </a:prstGeom>
          <a:gradFill>
            <a:gsLst>
              <a:gs pos="1000">
                <a:srgbClr val="004F9F"/>
              </a:gs>
              <a:gs pos="100000">
                <a:srgbClr val="000011">
                  <a:alpha val="87000"/>
                </a:srgbClr>
              </a:gs>
            </a:gsLst>
            <a:lin ang="0" scaled="0"/>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5600" b="0" i="0" u="none" strike="noStrike" cap="none" spc="0" normalizeH="0" baseline="0" dirty="0">
              <a:ln>
                <a:noFill/>
              </a:ln>
              <a:solidFill>
                <a:srgbClr val="000000"/>
              </a:solidFill>
              <a:effectLst/>
              <a:uFillTx/>
              <a:latin typeface="Circe Light"/>
              <a:ea typeface="Circe Light"/>
              <a:cs typeface="Circe Light"/>
              <a:sym typeface="Circe Light"/>
            </a:endParaRPr>
          </a:p>
        </p:txBody>
      </p:sp>
      <p:sp>
        <p:nvSpPr>
          <p:cNvPr id="3" name="Rectangle 2">
            <a:extLst>
              <a:ext uri="{FF2B5EF4-FFF2-40B4-BE49-F238E27FC236}">
                <a16:creationId xmlns:a16="http://schemas.microsoft.com/office/drawing/2014/main" id="{91A42666-F2FE-8967-5B4E-04A8BE203A3B}"/>
              </a:ext>
            </a:extLst>
          </p:cNvPr>
          <p:cNvSpPr/>
          <p:nvPr/>
        </p:nvSpPr>
        <p:spPr>
          <a:xfrm>
            <a:off x="-5801" y="1"/>
            <a:ext cx="11904601" cy="13716000"/>
          </a:xfrm>
          <a:prstGeom prst="rect">
            <a:avLst/>
          </a:prstGeom>
          <a:gradFill>
            <a:gsLst>
              <a:gs pos="1000">
                <a:srgbClr val="0100CE"/>
              </a:gs>
              <a:gs pos="100000">
                <a:srgbClr val="000005"/>
              </a:gs>
            </a:gsLst>
            <a:lin ang="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5600" b="0" i="0" u="none" strike="noStrike" cap="none" spc="0" normalizeH="0" baseline="0" dirty="0">
              <a:ln>
                <a:noFill/>
              </a:ln>
              <a:solidFill>
                <a:srgbClr val="000000"/>
              </a:solidFill>
              <a:effectLst/>
              <a:uFillTx/>
              <a:latin typeface="Circe Light"/>
              <a:ea typeface="Circe Light"/>
              <a:cs typeface="Circe Light"/>
              <a:sym typeface="Circe Light"/>
            </a:endParaRPr>
          </a:p>
        </p:txBody>
      </p:sp>
      <p:sp>
        <p:nvSpPr>
          <p:cNvPr id="22" name="TextBox 21">
            <a:extLst>
              <a:ext uri="{FF2B5EF4-FFF2-40B4-BE49-F238E27FC236}">
                <a16:creationId xmlns:a16="http://schemas.microsoft.com/office/drawing/2014/main" id="{12249B99-A09C-44C3-8238-019E29B560DF}"/>
              </a:ext>
            </a:extLst>
          </p:cNvPr>
          <p:cNvSpPr txBox="1"/>
          <p:nvPr/>
        </p:nvSpPr>
        <p:spPr>
          <a:xfrm>
            <a:off x="974036" y="867188"/>
            <a:ext cx="10913164"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chemeClr val="bg1"/>
                </a:solidFill>
                <a:latin typeface="Circe Bold" panose="020B0602020203020203" pitchFamily="34" charset="-52"/>
              </a:rPr>
              <a:t>Forms of State Aid</a:t>
            </a:r>
            <a:endParaRPr kumimoji="0" lang="x-none" sz="6600" b="1" i="0" u="none" strike="noStrike" kern="0" cap="none" spc="0" normalizeH="0" baseline="0" noProof="0" dirty="0">
              <a:ln>
                <a:noFill/>
              </a:ln>
              <a:solidFill>
                <a:schemeClr val="bg1"/>
              </a:solidFill>
              <a:effectLst/>
              <a:uLnTx/>
              <a:uFillTx/>
              <a:latin typeface="Circe Bold" panose="020B0602020203020203" pitchFamily="34" charset="-52"/>
              <a:sym typeface="Circe Light"/>
            </a:endParaRPr>
          </a:p>
        </p:txBody>
      </p:sp>
      <p:grpSp>
        <p:nvGrpSpPr>
          <p:cNvPr id="23" name="Group 22">
            <a:extLst>
              <a:ext uri="{FF2B5EF4-FFF2-40B4-BE49-F238E27FC236}">
                <a16:creationId xmlns:a16="http://schemas.microsoft.com/office/drawing/2014/main" id="{392BCE58-F69F-4CCA-BC44-6047B2EB1538}"/>
              </a:ext>
            </a:extLst>
          </p:cNvPr>
          <p:cNvGrpSpPr/>
          <p:nvPr/>
        </p:nvGrpSpPr>
        <p:grpSpPr>
          <a:xfrm>
            <a:off x="12192000" y="774973"/>
            <a:ext cx="12192000" cy="13343486"/>
            <a:chOff x="4953000" y="1002335"/>
            <a:chExt cx="4953000" cy="4802084"/>
          </a:xfrm>
        </p:grpSpPr>
        <p:sp>
          <p:nvSpPr>
            <p:cNvPr id="24" name="Rectangle 23">
              <a:extLst>
                <a:ext uri="{FF2B5EF4-FFF2-40B4-BE49-F238E27FC236}">
                  <a16:creationId xmlns:a16="http://schemas.microsoft.com/office/drawing/2014/main" id="{A1650CA4-39F7-42B8-9592-F21DEC542265}"/>
                </a:ext>
              </a:extLst>
            </p:cNvPr>
            <p:cNvSpPr/>
            <p:nvPr/>
          </p:nvSpPr>
          <p:spPr>
            <a:xfrm>
              <a:off x="4953000" y="1002335"/>
              <a:ext cx="4953000" cy="4802084"/>
            </a:xfrm>
            <a:prstGeom prst="rect">
              <a:avLst/>
            </a:prstGeom>
          </p:spPr>
          <p:txBody>
            <a:bodyPr wrap="square">
              <a:spAutoFit/>
            </a:bodyPr>
            <a:lstStyle/>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200" dirty="0">
                  <a:solidFill>
                    <a:schemeClr val="bg1"/>
                  </a:solidFill>
                  <a:latin typeface="Circe" panose="020B0502020203020203" pitchFamily="34" charset="-52"/>
                </a:rPr>
                <a:t>The maximum allowable </a:t>
              </a:r>
              <a:r>
                <a:rPr lang="en-US" sz="1200" b="1" dirty="0">
                  <a:solidFill>
                    <a:schemeClr val="bg1"/>
                  </a:solidFill>
                  <a:latin typeface="Circe" panose="020B0502020203020203" pitchFamily="34" charset="-52"/>
                </a:rPr>
                <a:t>Intensity of State Aid Investment </a:t>
              </a: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200" b="1" dirty="0">
                  <a:solidFill>
                    <a:schemeClr val="bg1"/>
                  </a:solidFill>
                  <a:latin typeface="Circe" panose="020B0502020203020203" pitchFamily="34" charset="-52"/>
                </a:rPr>
                <a:t>Scheme </a:t>
              </a:r>
              <a:r>
                <a:rPr lang="en-US" sz="1200" dirty="0">
                  <a:solidFill>
                    <a:schemeClr val="bg1"/>
                  </a:solidFill>
                  <a:latin typeface="Circe" panose="020B0502020203020203" pitchFamily="34" charset="-52"/>
                </a:rPr>
                <a:t>is based on region and company size:</a:t>
              </a: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br>
                <a:rPr lang="en-US" sz="1200" b="1" dirty="0">
                  <a:solidFill>
                    <a:schemeClr val="bg1"/>
                  </a:solidFill>
                  <a:latin typeface="Circe" panose="020B0502020203020203" pitchFamily="34" charset="-52"/>
                </a:rPr>
              </a:br>
              <a:endParaRPr lang="en-US" sz="1200"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br>
                <a:rPr lang="en-US" sz="969" b="1" dirty="0">
                  <a:solidFill>
                    <a:schemeClr val="bg1"/>
                  </a:solidFill>
                  <a:latin typeface="Circe" panose="020B0502020203020203" pitchFamily="34" charset="-52"/>
                </a:rPr>
              </a:br>
              <a:endParaRPr lang="en-US" sz="969" b="1" dirty="0">
                <a:solidFill>
                  <a:schemeClr val="bg1"/>
                </a:solidFill>
                <a:latin typeface="Circe" panose="020B0502020203020203" pitchFamily="34" charset="-52"/>
              </a:endParaRP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200" dirty="0">
                  <a:solidFill>
                    <a:schemeClr val="bg1"/>
                  </a:solidFill>
                  <a:latin typeface="Circe" panose="020B0502020203020203" pitchFamily="34" charset="-52"/>
                </a:rPr>
                <a:t>Income tax exemption applies to tax obligations </a:t>
              </a:r>
            </a:p>
            <a:p>
              <a:pPr marL="10663" marR="4265" algn="ctr"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1200" dirty="0">
                  <a:solidFill>
                    <a:schemeClr val="bg1"/>
                  </a:solidFill>
                  <a:latin typeface="Circe" panose="020B0502020203020203" pitchFamily="34" charset="-52"/>
                </a:rPr>
                <a:t>due after investment completion.</a:t>
              </a:r>
            </a:p>
          </p:txBody>
        </p:sp>
        <p:pic>
          <p:nvPicPr>
            <p:cNvPr id="28" name="Picture 27">
              <a:extLst>
                <a:ext uri="{FF2B5EF4-FFF2-40B4-BE49-F238E27FC236}">
                  <a16:creationId xmlns:a16="http://schemas.microsoft.com/office/drawing/2014/main" id="{4151F8D0-7D70-45BA-88E8-F673B2654B73}"/>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4858" t="10303" b="10101"/>
            <a:stretch/>
          </p:blipFill>
          <p:spPr>
            <a:xfrm>
              <a:off x="5817778" y="1251520"/>
              <a:ext cx="3586163" cy="4243088"/>
            </a:xfrm>
            <a:prstGeom prst="rect">
              <a:avLst/>
            </a:prstGeom>
          </p:spPr>
        </p:pic>
        <p:sp>
          <p:nvSpPr>
            <p:cNvPr id="29" name="Rectangle: Rounded Corners 28">
              <a:extLst>
                <a:ext uri="{FF2B5EF4-FFF2-40B4-BE49-F238E27FC236}">
                  <a16:creationId xmlns:a16="http://schemas.microsoft.com/office/drawing/2014/main" id="{2FB9F1DC-3082-41BB-964B-3A21565D6D40}"/>
                </a:ext>
              </a:extLst>
            </p:cNvPr>
            <p:cNvSpPr/>
            <p:nvPr/>
          </p:nvSpPr>
          <p:spPr>
            <a:xfrm>
              <a:off x="8486775" y="1301283"/>
              <a:ext cx="1295400" cy="819747"/>
            </a:xfrm>
            <a:prstGeom prst="roundRect">
              <a:avLst/>
            </a:prstGeom>
            <a:solidFill>
              <a:schemeClr val="accent1">
                <a:lumMod val="20000"/>
                <a:lumOff val="80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1018C"/>
                  </a:solidFill>
                  <a:latin typeface="Circe Bold" panose="020B0602020203020203" pitchFamily="34" charset="-52"/>
                </a:rPr>
                <a:t>North:</a:t>
              </a:r>
              <a:br>
                <a:rPr lang="en-US" sz="4000" dirty="0">
                  <a:solidFill>
                    <a:srgbClr val="01018C"/>
                  </a:solidFill>
                  <a:latin typeface="Circe Bold" panose="020B0602020203020203" pitchFamily="34" charset="-52"/>
                </a:rPr>
              </a:br>
              <a:r>
                <a:rPr lang="en-US" sz="2800" dirty="0">
                  <a:solidFill>
                    <a:srgbClr val="01018C"/>
                  </a:solidFill>
                  <a:latin typeface="Circe" panose="020B0502020203020203" pitchFamily="34" charset="-52"/>
                </a:rPr>
                <a:t>Large (60%), Medium (60%), Small (75%)</a:t>
              </a:r>
              <a:endParaRPr lang="en-US" sz="3600" dirty="0">
                <a:solidFill>
                  <a:srgbClr val="01018C"/>
                </a:solidFill>
                <a:latin typeface="Circe" panose="020B0502020203020203" pitchFamily="34" charset="-52"/>
              </a:endParaRPr>
            </a:p>
          </p:txBody>
        </p:sp>
        <p:sp>
          <p:nvSpPr>
            <p:cNvPr id="30" name="Rectangle: Rounded Corners 29">
              <a:extLst>
                <a:ext uri="{FF2B5EF4-FFF2-40B4-BE49-F238E27FC236}">
                  <a16:creationId xmlns:a16="http://schemas.microsoft.com/office/drawing/2014/main" id="{8799E3F7-9029-480A-BD6F-D3CD5E848F37}"/>
                </a:ext>
              </a:extLst>
            </p:cNvPr>
            <p:cNvSpPr/>
            <p:nvPr/>
          </p:nvSpPr>
          <p:spPr>
            <a:xfrm>
              <a:off x="4978503" y="4188798"/>
              <a:ext cx="1295400" cy="819747"/>
            </a:xfrm>
            <a:prstGeom prst="roundRect">
              <a:avLst/>
            </a:prstGeom>
            <a:solidFill>
              <a:schemeClr val="accent1">
                <a:lumMod val="20000"/>
                <a:lumOff val="80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1018C"/>
                  </a:solidFill>
                  <a:latin typeface="Circe Bold" panose="020B0602020203020203" pitchFamily="34" charset="-52"/>
                </a:rPr>
                <a:t>South:</a:t>
              </a:r>
              <a:br>
                <a:rPr lang="en-US" sz="4000" dirty="0">
                  <a:solidFill>
                    <a:srgbClr val="01018C"/>
                  </a:solidFill>
                  <a:latin typeface="Circe Bold" panose="020B0602020203020203" pitchFamily="34" charset="-52"/>
                </a:rPr>
              </a:br>
              <a:r>
                <a:rPr lang="en-US" sz="2800" dirty="0">
                  <a:solidFill>
                    <a:srgbClr val="01018C"/>
                  </a:solidFill>
                  <a:latin typeface="Circe" panose="020B0502020203020203" pitchFamily="34" charset="-52"/>
                </a:rPr>
                <a:t>Large (60%), Medium (60%), Small (75%)</a:t>
              </a:r>
              <a:endParaRPr lang="en-US" sz="3600" dirty="0">
                <a:solidFill>
                  <a:srgbClr val="01018C"/>
                </a:solidFill>
                <a:latin typeface="Circe" panose="020B0502020203020203" pitchFamily="34" charset="-52"/>
              </a:endParaRPr>
            </a:p>
          </p:txBody>
        </p:sp>
        <p:sp>
          <p:nvSpPr>
            <p:cNvPr id="31" name="Rectangle: Rounded Corners 30">
              <a:extLst>
                <a:ext uri="{FF2B5EF4-FFF2-40B4-BE49-F238E27FC236}">
                  <a16:creationId xmlns:a16="http://schemas.microsoft.com/office/drawing/2014/main" id="{B8F297FF-63B3-4142-B5AB-0E9BD81FA58C}"/>
                </a:ext>
              </a:extLst>
            </p:cNvPr>
            <p:cNvSpPr/>
            <p:nvPr/>
          </p:nvSpPr>
          <p:spPr>
            <a:xfrm>
              <a:off x="4978503" y="2294928"/>
              <a:ext cx="1295400" cy="819747"/>
            </a:xfrm>
            <a:prstGeom prst="roundRect">
              <a:avLst/>
            </a:prstGeom>
            <a:solidFill>
              <a:schemeClr val="accent1">
                <a:lumMod val="20000"/>
                <a:lumOff val="80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1018C"/>
                  </a:solidFill>
                  <a:latin typeface="Circe Bold" panose="020B0602020203020203" pitchFamily="34" charset="-52"/>
                </a:rPr>
                <a:t>Center:</a:t>
              </a:r>
              <a:br>
                <a:rPr lang="en-US" sz="4000" dirty="0">
                  <a:solidFill>
                    <a:srgbClr val="01018C"/>
                  </a:solidFill>
                  <a:latin typeface="Circe Bold" panose="020B0602020203020203" pitchFamily="34" charset="-52"/>
                </a:rPr>
              </a:br>
              <a:r>
                <a:rPr lang="en-US" sz="2800" dirty="0">
                  <a:solidFill>
                    <a:srgbClr val="01018C"/>
                  </a:solidFill>
                  <a:latin typeface="Circe" panose="020B0502020203020203" pitchFamily="34" charset="-52"/>
                </a:rPr>
                <a:t>Large (60%), Medium (60%), Small (75%)</a:t>
              </a:r>
              <a:endParaRPr lang="en-US" sz="3600" dirty="0">
                <a:solidFill>
                  <a:srgbClr val="01018C"/>
                </a:solidFill>
                <a:latin typeface="Circe" panose="020B0502020203020203" pitchFamily="34" charset="-52"/>
              </a:endParaRPr>
            </a:p>
          </p:txBody>
        </p:sp>
        <p:sp>
          <p:nvSpPr>
            <p:cNvPr id="32" name="Rectangle: Rounded Corners 31">
              <a:extLst>
                <a:ext uri="{FF2B5EF4-FFF2-40B4-BE49-F238E27FC236}">
                  <a16:creationId xmlns:a16="http://schemas.microsoft.com/office/drawing/2014/main" id="{65B704C5-C470-47EA-ADBE-333C28C01EE5}"/>
                </a:ext>
              </a:extLst>
            </p:cNvPr>
            <p:cNvSpPr/>
            <p:nvPr/>
          </p:nvSpPr>
          <p:spPr>
            <a:xfrm>
              <a:off x="4978503" y="3243975"/>
              <a:ext cx="1295400" cy="819747"/>
            </a:xfrm>
            <a:prstGeom prst="roundRect">
              <a:avLst/>
            </a:prstGeom>
            <a:solidFill>
              <a:schemeClr val="accent1">
                <a:lumMod val="20000"/>
                <a:lumOff val="80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1018C"/>
                  </a:solidFill>
                  <a:latin typeface="Circe Bold" panose="020B0602020203020203" pitchFamily="34" charset="-52"/>
                </a:rPr>
                <a:t>Chisinau:</a:t>
              </a:r>
              <a:br>
                <a:rPr lang="en-US" sz="4000" dirty="0">
                  <a:solidFill>
                    <a:srgbClr val="01018C"/>
                  </a:solidFill>
                  <a:latin typeface="Circe Bold" panose="020B0602020203020203" pitchFamily="34" charset="-52"/>
                </a:rPr>
              </a:br>
              <a:r>
                <a:rPr lang="en-US" sz="2800" dirty="0">
                  <a:solidFill>
                    <a:srgbClr val="01018C"/>
                  </a:solidFill>
                  <a:latin typeface="Circe" panose="020B0502020203020203" pitchFamily="34" charset="-52"/>
                </a:rPr>
                <a:t>Large (50%), Medium (50%), Small (50%)</a:t>
              </a:r>
              <a:endParaRPr lang="en-US" sz="3600" dirty="0">
                <a:solidFill>
                  <a:srgbClr val="01018C"/>
                </a:solidFill>
                <a:latin typeface="Circe" panose="020B0502020203020203" pitchFamily="34" charset="-52"/>
              </a:endParaRPr>
            </a:p>
          </p:txBody>
        </p:sp>
        <p:sp>
          <p:nvSpPr>
            <p:cNvPr id="33" name="Rectangle: Rounded Corners 32">
              <a:extLst>
                <a:ext uri="{FF2B5EF4-FFF2-40B4-BE49-F238E27FC236}">
                  <a16:creationId xmlns:a16="http://schemas.microsoft.com/office/drawing/2014/main" id="{A89DA3FA-3DA7-434F-9562-93A699DC11E0}"/>
                </a:ext>
              </a:extLst>
            </p:cNvPr>
            <p:cNvSpPr/>
            <p:nvPr/>
          </p:nvSpPr>
          <p:spPr>
            <a:xfrm>
              <a:off x="8496300" y="4317497"/>
              <a:ext cx="1295400" cy="819747"/>
            </a:xfrm>
            <a:prstGeom prst="roundRect">
              <a:avLst/>
            </a:prstGeom>
            <a:solidFill>
              <a:schemeClr val="accent1">
                <a:lumMod val="20000"/>
                <a:lumOff val="80000"/>
                <a:alpha val="3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1018C"/>
                  </a:solidFill>
                  <a:latin typeface="Circe Bold" panose="020B0602020203020203" pitchFamily="34" charset="-52"/>
                </a:rPr>
                <a:t>UTA </a:t>
              </a:r>
              <a:r>
                <a:rPr lang="en-US" sz="3200" dirty="0" err="1">
                  <a:solidFill>
                    <a:srgbClr val="01018C"/>
                  </a:solidFill>
                  <a:latin typeface="Circe Bold" panose="020B0602020203020203" pitchFamily="34" charset="-52"/>
                </a:rPr>
                <a:t>Gagauzia</a:t>
              </a:r>
              <a:r>
                <a:rPr lang="en-US" sz="3200" dirty="0">
                  <a:solidFill>
                    <a:srgbClr val="01018C"/>
                  </a:solidFill>
                  <a:latin typeface="Circe Bold" panose="020B0602020203020203" pitchFamily="34" charset="-52"/>
                </a:rPr>
                <a:t>:</a:t>
              </a:r>
              <a:br>
                <a:rPr lang="en-US" sz="4000" dirty="0">
                  <a:solidFill>
                    <a:srgbClr val="01018C"/>
                  </a:solidFill>
                  <a:latin typeface="Circe Bold" panose="020B0602020203020203" pitchFamily="34" charset="-52"/>
                </a:rPr>
              </a:br>
              <a:r>
                <a:rPr lang="en-US" sz="2800" dirty="0">
                  <a:solidFill>
                    <a:srgbClr val="01018C"/>
                  </a:solidFill>
                  <a:latin typeface="Circe" panose="020B0502020203020203" pitchFamily="34" charset="-52"/>
                </a:rPr>
                <a:t>Large (60%), Medium (60%), Small (60%)</a:t>
              </a:r>
              <a:endParaRPr lang="en-US" sz="3600" dirty="0">
                <a:solidFill>
                  <a:srgbClr val="01018C"/>
                </a:solidFill>
                <a:latin typeface="Circe" panose="020B0502020203020203" pitchFamily="34" charset="-52"/>
              </a:endParaRPr>
            </a:p>
          </p:txBody>
        </p:sp>
        <p:cxnSp>
          <p:nvCxnSpPr>
            <p:cNvPr id="34" name="Connector: Elbow 33">
              <a:extLst>
                <a:ext uri="{FF2B5EF4-FFF2-40B4-BE49-F238E27FC236}">
                  <a16:creationId xmlns:a16="http://schemas.microsoft.com/office/drawing/2014/main" id="{8C5B2C95-5549-4812-B9FF-ACEEB4DC439D}"/>
                </a:ext>
              </a:extLst>
            </p:cNvPr>
            <p:cNvCxnSpPr>
              <a:cxnSpLocks/>
              <a:stCxn id="31" idx="3"/>
            </p:cNvCxnSpPr>
            <p:nvPr/>
          </p:nvCxnSpPr>
          <p:spPr>
            <a:xfrm>
              <a:off x="6273903" y="2704802"/>
              <a:ext cx="1356812" cy="244369"/>
            </a:xfrm>
            <a:prstGeom prst="bentConnector3">
              <a:avLst>
                <a:gd name="adj1" fmla="val 15777"/>
              </a:avLst>
            </a:prstGeom>
            <a:ln w="28575">
              <a:solidFill>
                <a:srgbClr val="0101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0936478D-CAAA-4608-8C06-C3E042013633}"/>
                </a:ext>
              </a:extLst>
            </p:cNvPr>
            <p:cNvCxnSpPr>
              <a:cxnSpLocks/>
              <a:stCxn id="32" idx="3"/>
            </p:cNvCxnSpPr>
            <p:nvPr/>
          </p:nvCxnSpPr>
          <p:spPr>
            <a:xfrm flipV="1">
              <a:off x="6273903" y="3333093"/>
              <a:ext cx="1650897" cy="320755"/>
            </a:xfrm>
            <a:prstGeom prst="bentConnector3">
              <a:avLst>
                <a:gd name="adj1" fmla="val 12029"/>
              </a:avLst>
            </a:prstGeom>
            <a:ln w="28575">
              <a:solidFill>
                <a:srgbClr val="0101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32AC6E51-4C1A-4E51-89A0-BA6B40135C34}"/>
                </a:ext>
              </a:extLst>
            </p:cNvPr>
            <p:cNvCxnSpPr>
              <a:cxnSpLocks/>
              <a:stCxn id="30" idx="3"/>
            </p:cNvCxnSpPr>
            <p:nvPr/>
          </p:nvCxnSpPr>
          <p:spPr>
            <a:xfrm flipV="1">
              <a:off x="6273903" y="4032381"/>
              <a:ext cx="1441942" cy="566291"/>
            </a:xfrm>
            <a:prstGeom prst="bentConnector3">
              <a:avLst>
                <a:gd name="adj1" fmla="val 14040"/>
              </a:avLst>
            </a:prstGeom>
            <a:ln w="28575">
              <a:solidFill>
                <a:srgbClr val="0101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A5511FCB-9703-4F8B-B6CD-2E95A8AAF97B}"/>
                </a:ext>
              </a:extLst>
            </p:cNvPr>
            <p:cNvCxnSpPr>
              <a:cxnSpLocks/>
              <a:stCxn id="29" idx="1"/>
            </p:cNvCxnSpPr>
            <p:nvPr/>
          </p:nvCxnSpPr>
          <p:spPr>
            <a:xfrm rot="10800000" flipV="1">
              <a:off x="6841332" y="1711157"/>
              <a:ext cx="1645444" cy="387901"/>
            </a:xfrm>
            <a:prstGeom prst="bentConnector3">
              <a:avLst>
                <a:gd name="adj1" fmla="val 7200"/>
              </a:avLst>
            </a:prstGeom>
            <a:ln w="28575">
              <a:solidFill>
                <a:srgbClr val="0101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1A945C2C-9E2B-4AAB-93A6-EE9033DCACC9}"/>
                </a:ext>
              </a:extLst>
            </p:cNvPr>
            <p:cNvCxnSpPr>
              <a:cxnSpLocks/>
              <a:endCxn id="33" idx="1"/>
            </p:cNvCxnSpPr>
            <p:nvPr/>
          </p:nvCxnSpPr>
          <p:spPr>
            <a:xfrm>
              <a:off x="7785497" y="4584269"/>
              <a:ext cx="710803" cy="143101"/>
            </a:xfrm>
            <a:prstGeom prst="bentConnector3">
              <a:avLst>
                <a:gd name="adj1" fmla="val 82663"/>
              </a:avLst>
            </a:prstGeom>
            <a:ln w="28575">
              <a:solidFill>
                <a:srgbClr val="01018C"/>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46" name="Graphic 45">
            <a:extLst>
              <a:ext uri="{FF2B5EF4-FFF2-40B4-BE49-F238E27FC236}">
                <a16:creationId xmlns:a16="http://schemas.microsoft.com/office/drawing/2014/main" id="{1FA27096-2985-40A4-B041-5D45345539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00118" y="12402732"/>
            <a:ext cx="2380428" cy="806484"/>
          </a:xfrm>
          <a:prstGeom prst="rect">
            <a:avLst/>
          </a:prstGeom>
        </p:spPr>
      </p:pic>
      <p:sp>
        <p:nvSpPr>
          <p:cNvPr id="49" name="object 7">
            <a:extLst>
              <a:ext uri="{FF2B5EF4-FFF2-40B4-BE49-F238E27FC236}">
                <a16:creationId xmlns:a16="http://schemas.microsoft.com/office/drawing/2014/main" id="{4921568A-EE3A-4DAA-8107-C6B9EE1B8A91}"/>
              </a:ext>
            </a:extLst>
          </p:cNvPr>
          <p:cNvSpPr txBox="1">
            <a:spLocks/>
          </p:cNvSpPr>
          <p:nvPr/>
        </p:nvSpPr>
        <p:spPr>
          <a:xfrm>
            <a:off x="973395" y="2528411"/>
            <a:ext cx="10294373" cy="10507391"/>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Moldova's Regional State Aid Scheme offers a comprehensive support package for investors, combining direct financial assistance with tax incentives. This dual approach is designed to maximize the impact of the aid while providing flexibility for businesses of all sizes. </a:t>
            </a: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The scheme's long-term commitment, extending payments until 2036, demonstrates Moldova's dedication to fostering sustainable economic growth and supporting investors throughout their journey. </a:t>
            </a: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rPr>
              <a:t>Two components of state aid:</a:t>
            </a: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3000" dirty="0">
              <a:solidFill>
                <a:schemeClr val="bg1"/>
              </a:solidFill>
              <a:latin typeface="Circe Bold" panose="020B06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    </a:t>
            </a: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endParaRP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endPar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endParaRPr>
          </a:p>
          <a:p>
            <a:pPr marL="15403" marR="6161"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300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Maximum aid intensity varies by enterprise size:</a:t>
            </a:r>
          </a:p>
          <a:p>
            <a:pPr marL="358303" marR="6161" indent="-342900"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30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Large enterprises: 60%</a:t>
            </a:r>
          </a:p>
          <a:p>
            <a:pPr marL="358303" marR="6161" indent="-342900"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30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Medium enterprises: 60%</a:t>
            </a:r>
          </a:p>
          <a:p>
            <a:pPr marL="358303" marR="6161" indent="-342900" defTabSz="1108984" hangingPunct="1">
              <a:spcBef>
                <a:spcPts val="115"/>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30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Small enterprises: 75%</a:t>
            </a:r>
          </a:p>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panose="020B0502020203020203" pitchFamily="34" charset="-52"/>
                <a:ea typeface="Calibri Light" panose="020F0302020204030204" pitchFamily="34" charset="0"/>
                <a:cs typeface="Calibri Light" panose="020F0302020204030204" pitchFamily="34" charset="0"/>
              </a:rPr>
              <a:t>  </a:t>
            </a:r>
          </a:p>
        </p:txBody>
      </p:sp>
      <p:sp>
        <p:nvSpPr>
          <p:cNvPr id="52" name="Rectangle: Rounded Corners 51">
            <a:extLst>
              <a:ext uri="{FF2B5EF4-FFF2-40B4-BE49-F238E27FC236}">
                <a16:creationId xmlns:a16="http://schemas.microsoft.com/office/drawing/2014/main" id="{8E8FF8E5-A3DC-4F22-802C-F86B7D6EF3D6}"/>
              </a:ext>
            </a:extLst>
          </p:cNvPr>
          <p:cNvSpPr/>
          <p:nvPr/>
        </p:nvSpPr>
        <p:spPr>
          <a:xfrm>
            <a:off x="6531083" y="6781800"/>
            <a:ext cx="4753143" cy="311426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irce" panose="020B0502020203020203" pitchFamily="34" charset="-52"/>
              </a:rPr>
              <a:t>Income Tax Exemption:</a:t>
            </a:r>
          </a:p>
          <a:p>
            <a:pPr algn="ctr"/>
            <a:r>
              <a:rPr lang="en-US" sz="11500" dirty="0">
                <a:latin typeface="Circe Bold" panose="020B0602020203020203" pitchFamily="34" charset="-52"/>
              </a:rPr>
              <a:t>75%</a:t>
            </a:r>
            <a:br>
              <a:rPr lang="en-US" sz="7200" dirty="0">
                <a:latin typeface="Circe Bold" panose="020B0602020203020203" pitchFamily="34" charset="-52"/>
              </a:rPr>
            </a:br>
            <a:r>
              <a:rPr lang="en-US" sz="3000" dirty="0">
                <a:latin typeface="Circe Bold" panose="020B0602020203020203" pitchFamily="34" charset="-52"/>
              </a:rPr>
              <a:t>of eligible costs</a:t>
            </a:r>
          </a:p>
        </p:txBody>
      </p:sp>
      <p:sp>
        <p:nvSpPr>
          <p:cNvPr id="53" name="Rectangle: Rounded Corners 52">
            <a:extLst>
              <a:ext uri="{FF2B5EF4-FFF2-40B4-BE49-F238E27FC236}">
                <a16:creationId xmlns:a16="http://schemas.microsoft.com/office/drawing/2014/main" id="{23B5B9FA-EC42-4FEE-8226-5F9EF7752985}"/>
              </a:ext>
            </a:extLst>
          </p:cNvPr>
          <p:cNvSpPr/>
          <p:nvPr/>
        </p:nvSpPr>
        <p:spPr>
          <a:xfrm>
            <a:off x="938666" y="6781800"/>
            <a:ext cx="4753143" cy="311426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irce" panose="020B0502020203020203" pitchFamily="34" charset="-52"/>
              </a:rPr>
              <a:t>Grant:</a:t>
            </a:r>
          </a:p>
          <a:p>
            <a:pPr algn="ctr"/>
            <a:r>
              <a:rPr lang="en-US" sz="11500" dirty="0">
                <a:latin typeface="Circe Bold" panose="020B0602020203020203" pitchFamily="34" charset="-52"/>
              </a:rPr>
              <a:t>25%</a:t>
            </a:r>
            <a:br>
              <a:rPr lang="en-US" sz="7200" dirty="0">
                <a:latin typeface="Circe Bold" panose="020B0602020203020203" pitchFamily="34" charset="-52"/>
              </a:rPr>
            </a:br>
            <a:r>
              <a:rPr lang="en-US" sz="3000" dirty="0">
                <a:latin typeface="Circe Bold" panose="020B0602020203020203" pitchFamily="34" charset="-52"/>
              </a:rPr>
              <a:t>of eligible costs</a:t>
            </a:r>
          </a:p>
        </p:txBody>
      </p:sp>
      <p:sp>
        <p:nvSpPr>
          <p:cNvPr id="54" name="Cross 53">
            <a:extLst>
              <a:ext uri="{FF2B5EF4-FFF2-40B4-BE49-F238E27FC236}">
                <a16:creationId xmlns:a16="http://schemas.microsoft.com/office/drawing/2014/main" id="{00E7C20E-CC10-43A2-A616-E27493C9C47D}"/>
              </a:ext>
            </a:extLst>
          </p:cNvPr>
          <p:cNvSpPr/>
          <p:nvPr/>
        </p:nvSpPr>
        <p:spPr>
          <a:xfrm>
            <a:off x="5267739" y="7434471"/>
            <a:ext cx="1729409" cy="1709530"/>
          </a:xfrm>
          <a:prstGeom prst="plus">
            <a:avLst>
              <a:gd name="adj" fmla="val 39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221C4C-3037-4728-B333-3CF161E15833}"/>
              </a:ext>
            </a:extLst>
          </p:cNvPr>
          <p:cNvSpPr/>
          <p:nvPr/>
        </p:nvSpPr>
        <p:spPr>
          <a:xfrm>
            <a:off x="11887200" y="525907"/>
            <a:ext cx="12496799" cy="843821"/>
          </a:xfrm>
          <a:prstGeom prst="rect">
            <a:avLst/>
          </a:prstGeom>
        </p:spPr>
        <p:txBody>
          <a:bodyPr wrap="square">
            <a:spAutoFit/>
          </a:bodyPr>
          <a:lstStyle/>
          <a:p>
            <a:pPr marL="10663" marR="4265"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2400" dirty="0">
                <a:solidFill>
                  <a:srgbClr val="01018C"/>
                </a:solidFill>
                <a:latin typeface="Circe" panose="020B0502020203020203" pitchFamily="34" charset="-52"/>
              </a:rPr>
              <a:t>The maximum allowable </a:t>
            </a:r>
            <a:r>
              <a:rPr lang="en-US" sz="2400" b="1" dirty="0">
                <a:solidFill>
                  <a:srgbClr val="01018C"/>
                </a:solidFill>
                <a:latin typeface="Circe" panose="020B0502020203020203" pitchFamily="34" charset="-52"/>
              </a:rPr>
              <a:t>Intensity of State Aid Investment </a:t>
            </a:r>
          </a:p>
          <a:p>
            <a:pPr marL="10663" marR="4265" defTabSz="767750">
              <a:spcBef>
                <a:spcPts val="80"/>
              </a:spcBef>
              <a:tabLst>
                <a:tab pos="551820" algn="l"/>
                <a:tab pos="1809010" algn="l"/>
                <a:tab pos="2427476" algn="l"/>
                <a:tab pos="4181571" algn="l"/>
                <a:tab pos="4370842" algn="l"/>
                <a:tab pos="4560647" algn="l"/>
                <a:tab pos="4855485" algn="l"/>
                <a:tab pos="6706082" algn="l"/>
                <a:tab pos="8169071" algn="l"/>
                <a:tab pos="8921360" algn="l"/>
              </a:tabLst>
            </a:pPr>
            <a:r>
              <a:rPr lang="en-US" sz="2400" b="1" dirty="0">
                <a:solidFill>
                  <a:srgbClr val="01018C"/>
                </a:solidFill>
                <a:latin typeface="Circe" panose="020B0502020203020203" pitchFamily="34" charset="-52"/>
              </a:rPr>
              <a:t>Scheme </a:t>
            </a:r>
            <a:r>
              <a:rPr lang="en-US" sz="2400" dirty="0">
                <a:solidFill>
                  <a:srgbClr val="01018C"/>
                </a:solidFill>
                <a:latin typeface="Circe" panose="020B0502020203020203" pitchFamily="34" charset="-52"/>
              </a:rPr>
              <a:t>is based on region and company size:</a:t>
            </a:r>
          </a:p>
        </p:txBody>
      </p:sp>
    </p:spTree>
    <p:extLst>
      <p:ext uri="{BB962C8B-B14F-4D97-AF65-F5344CB8AC3E}">
        <p14:creationId xmlns:p14="http://schemas.microsoft.com/office/powerpoint/2010/main" val="299761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43DD63-681C-781C-68EE-54F48811A5FF}"/>
              </a:ext>
            </a:extLst>
          </p:cNvPr>
          <p:cNvSpPr/>
          <p:nvPr/>
        </p:nvSpPr>
        <p:spPr>
          <a:xfrm>
            <a:off x="-127296" y="-283831"/>
            <a:ext cx="24638592" cy="14283663"/>
          </a:xfrm>
          <a:prstGeom prst="rect">
            <a:avLst/>
          </a:prstGeom>
          <a:gradFill>
            <a:gsLst>
              <a:gs pos="1000">
                <a:srgbClr val="0100CE"/>
              </a:gs>
              <a:gs pos="100000">
                <a:srgbClr val="000005"/>
              </a:gs>
            </a:gsLst>
            <a:lin ang="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x-none" sz="5600" b="0" i="0" u="none" strike="noStrike" kern="0" cap="none" spc="0" normalizeH="0" baseline="0" noProof="0" dirty="0">
              <a:ln>
                <a:noFill/>
              </a:ln>
              <a:solidFill>
                <a:srgbClr val="000000"/>
              </a:solidFill>
              <a:effectLst/>
              <a:uLnTx/>
              <a:uFillTx/>
              <a:latin typeface="Circe Light"/>
              <a:ea typeface="Circe Light"/>
              <a:cs typeface="Circe Light"/>
              <a:sym typeface="Circe Light"/>
            </a:endParaRPr>
          </a:p>
        </p:txBody>
      </p:sp>
      <p:graphicFrame>
        <p:nvGraphicFramePr>
          <p:cNvPr id="16" name="think-cell data - do not delete" hidden="1">
            <a:extLst>
              <a:ext uri="{FF2B5EF4-FFF2-40B4-BE49-F238E27FC236}">
                <a16:creationId xmlns:a16="http://schemas.microsoft.com/office/drawing/2014/main" id="{0C053EBD-D05B-94E4-EEB9-F06CEEB793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7" name="think-cell Slide" r:id="rId4" imgW="592" imgH="591" progId="TCLayout.ActiveDocument.1">
                  <p:embed/>
                </p:oleObj>
              </mc:Choice>
              <mc:Fallback>
                <p:oleObj name="think-cell Slide" r:id="rId4" imgW="592" imgH="591" progId="TCLayout.ActiveDocument.1">
                  <p:embed/>
                  <p:pic>
                    <p:nvPicPr>
                      <p:cNvPr id="16" name="think-cell data - do not delete" hidden="1">
                        <a:extLst>
                          <a:ext uri="{FF2B5EF4-FFF2-40B4-BE49-F238E27FC236}">
                            <a16:creationId xmlns:a16="http://schemas.microsoft.com/office/drawing/2014/main" id="{0C053EBD-D05B-94E4-EEB9-F06CEEB793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870872D-216A-428E-9672-06DAC52AB95D}"/>
              </a:ext>
            </a:extLst>
          </p:cNvPr>
          <p:cNvPicPr>
            <a:picLocks noChangeAspect="1"/>
          </p:cNvPicPr>
          <p:nvPr/>
        </p:nvPicPr>
        <p:blipFill>
          <a:blip r:embed="rId6"/>
          <a:stretch>
            <a:fillRect/>
          </a:stretch>
        </p:blipFill>
        <p:spPr>
          <a:xfrm>
            <a:off x="20912336" y="12412136"/>
            <a:ext cx="2380800" cy="806400"/>
          </a:xfrm>
          <a:prstGeom prst="rect">
            <a:avLst/>
          </a:prstGeom>
        </p:spPr>
      </p:pic>
      <p:sp>
        <p:nvSpPr>
          <p:cNvPr id="14" name="TextBox 13">
            <a:extLst>
              <a:ext uri="{FF2B5EF4-FFF2-40B4-BE49-F238E27FC236}">
                <a16:creationId xmlns:a16="http://schemas.microsoft.com/office/drawing/2014/main" id="{668DD493-9933-44EA-A855-994E68FE896C}"/>
              </a:ext>
            </a:extLst>
          </p:cNvPr>
          <p:cNvSpPr txBox="1"/>
          <p:nvPr/>
        </p:nvSpPr>
        <p:spPr>
          <a:xfrm>
            <a:off x="974036" y="867188"/>
            <a:ext cx="1770585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chemeClr val="bg1"/>
                </a:solidFill>
                <a:latin typeface="Circe Bold" panose="020B0602020203020203" pitchFamily="34" charset="-52"/>
              </a:rPr>
              <a:t>Application Procedures</a:t>
            </a:r>
            <a:endParaRPr kumimoji="0" lang="x-none" sz="6600" b="1" i="0" u="none" strike="noStrike" kern="0" cap="none" spc="0" normalizeH="0" baseline="0" noProof="0" dirty="0">
              <a:ln>
                <a:noFill/>
              </a:ln>
              <a:solidFill>
                <a:schemeClr val="bg1"/>
              </a:solidFill>
              <a:effectLst/>
              <a:uLnTx/>
              <a:uFillTx/>
              <a:latin typeface="Circe Bold" panose="020B0602020203020203" pitchFamily="34" charset="-52"/>
              <a:sym typeface="Circe Light"/>
            </a:endParaRPr>
          </a:p>
        </p:txBody>
      </p:sp>
      <p:grpSp>
        <p:nvGrpSpPr>
          <p:cNvPr id="23" name="Group 22">
            <a:extLst>
              <a:ext uri="{FF2B5EF4-FFF2-40B4-BE49-F238E27FC236}">
                <a16:creationId xmlns:a16="http://schemas.microsoft.com/office/drawing/2014/main" id="{C936CD12-A3A8-4753-8016-027AD9BA0D5B}"/>
              </a:ext>
            </a:extLst>
          </p:cNvPr>
          <p:cNvGrpSpPr/>
          <p:nvPr/>
        </p:nvGrpSpPr>
        <p:grpSpPr>
          <a:xfrm>
            <a:off x="1123950" y="3095625"/>
            <a:ext cx="4191000" cy="5454497"/>
            <a:chOff x="860766" y="3114675"/>
            <a:chExt cx="6673509" cy="5454497"/>
          </a:xfrm>
        </p:grpSpPr>
        <p:sp>
          <p:nvSpPr>
            <p:cNvPr id="19" name="Rectangle: Rounded Corners 18">
              <a:extLst>
                <a:ext uri="{FF2B5EF4-FFF2-40B4-BE49-F238E27FC236}">
                  <a16:creationId xmlns:a16="http://schemas.microsoft.com/office/drawing/2014/main" id="{A594227D-3D5D-4F89-B61F-EEADC548BBCD}"/>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000" dirty="0">
                  <a:latin typeface="Circe Bold" panose="020B0602020203020203" pitchFamily="34" charset="-52"/>
                </a:rPr>
                <a:t>Eligibility  Criteria</a:t>
              </a:r>
            </a:p>
          </p:txBody>
        </p:sp>
        <p:sp>
          <p:nvSpPr>
            <p:cNvPr id="20" name="object 7">
              <a:extLst>
                <a:ext uri="{FF2B5EF4-FFF2-40B4-BE49-F238E27FC236}">
                  <a16:creationId xmlns:a16="http://schemas.microsoft.com/office/drawing/2014/main" id="{66EDBEB4-E70B-4D11-B122-F6DE00DABEAE}"/>
                </a:ext>
              </a:extLst>
            </p:cNvPr>
            <p:cNvSpPr txBox="1">
              <a:spLocks/>
            </p:cNvSpPr>
            <p:nvPr/>
          </p:nvSpPr>
          <p:spPr>
            <a:xfrm>
              <a:off x="1311273" y="4491746"/>
              <a:ext cx="5895974" cy="4077426"/>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Review the scheme's requirements to ensure their project aligns with Moldova's priority sectors, primarily manufacturing and export-oriented industries. The planned investment must be in the minimum threshold of 10 million MDL (appro.500,000 EUR) and that the company is not in financial difficulty. </a:t>
              </a:r>
            </a:p>
          </p:txBody>
        </p:sp>
        <p:sp>
          <p:nvSpPr>
            <p:cNvPr id="21" name="Rectangle: Rounded Corners 20">
              <a:extLst>
                <a:ext uri="{FF2B5EF4-FFF2-40B4-BE49-F238E27FC236}">
                  <a16:creationId xmlns:a16="http://schemas.microsoft.com/office/drawing/2014/main" id="{9B3B1AA8-6069-4145-B530-F6C46B278C06}"/>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22" name="TextBox 21">
              <a:extLst>
                <a:ext uri="{FF2B5EF4-FFF2-40B4-BE49-F238E27FC236}">
                  <a16:creationId xmlns:a16="http://schemas.microsoft.com/office/drawing/2014/main" id="{7E3B84D6-9445-44B4-A186-65DA6226CF4B}"/>
                </a:ext>
              </a:extLst>
            </p:cNvPr>
            <p:cNvSpPr txBox="1"/>
            <p:nvPr/>
          </p:nvSpPr>
          <p:spPr>
            <a:xfrm>
              <a:off x="860766"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1</a:t>
              </a:r>
            </a:p>
          </p:txBody>
        </p:sp>
      </p:grpSp>
      <p:grpSp>
        <p:nvGrpSpPr>
          <p:cNvPr id="24" name="Group 23">
            <a:extLst>
              <a:ext uri="{FF2B5EF4-FFF2-40B4-BE49-F238E27FC236}">
                <a16:creationId xmlns:a16="http://schemas.microsoft.com/office/drawing/2014/main" id="{9110447A-97E8-45C2-BC72-30E4A64388C8}"/>
              </a:ext>
            </a:extLst>
          </p:cNvPr>
          <p:cNvGrpSpPr/>
          <p:nvPr/>
        </p:nvGrpSpPr>
        <p:grpSpPr>
          <a:xfrm>
            <a:off x="5980112" y="3114675"/>
            <a:ext cx="6275387" cy="8439929"/>
            <a:chOff x="800100" y="3114675"/>
            <a:chExt cx="6734175" cy="8439929"/>
          </a:xfrm>
        </p:grpSpPr>
        <p:sp>
          <p:nvSpPr>
            <p:cNvPr id="25" name="Rectangle: Rounded Corners 24">
              <a:extLst>
                <a:ext uri="{FF2B5EF4-FFF2-40B4-BE49-F238E27FC236}">
                  <a16:creationId xmlns:a16="http://schemas.microsoft.com/office/drawing/2014/main" id="{228A3481-7355-4E0D-85E8-137782D95EB7}"/>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3000" dirty="0">
                  <a:latin typeface="Circe Bold" panose="020B0602020203020203" pitchFamily="34" charset="-52"/>
                </a:rPr>
                <a:t>           Application Submission</a:t>
              </a:r>
            </a:p>
            <a:p>
              <a:pPr algn="ctr"/>
              <a:endParaRPr lang="en-US" sz="1000" dirty="0">
                <a:latin typeface="Circe Bold" panose="020B0602020203020203" pitchFamily="34" charset="-52"/>
              </a:endParaRPr>
            </a:p>
          </p:txBody>
        </p:sp>
        <p:sp>
          <p:nvSpPr>
            <p:cNvPr id="26" name="object 7">
              <a:extLst>
                <a:ext uri="{FF2B5EF4-FFF2-40B4-BE49-F238E27FC236}">
                  <a16:creationId xmlns:a16="http://schemas.microsoft.com/office/drawing/2014/main" id="{2EB6656F-0FBA-4A68-8335-E90606055272}"/>
                </a:ext>
              </a:extLst>
            </p:cNvPr>
            <p:cNvSpPr txBox="1">
              <a:spLocks/>
            </p:cNvSpPr>
            <p:nvPr/>
          </p:nvSpPr>
          <p:spPr>
            <a:xfrm>
              <a:off x="1311274" y="4491746"/>
              <a:ext cx="5895975" cy="7062858"/>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Application package must include:</a:t>
              </a:r>
            </a:p>
            <a:p>
              <a:pPr marL="358303" marR="6161" indent="-342900" algn="l" defTabSz="1108984" hangingPunct="1">
                <a:spcBef>
                  <a:spcPts val="1200"/>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main application form (</a:t>
              </a:r>
              <a:r>
                <a:rPr lang="en-US" sz="2400" b="0"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rPr>
                <a:t>Link:</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Model</a:t>
              </a:r>
              <a:r>
                <a:rPr lang="en-US" sz="2400" b="0" i="1" dirty="0">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Cerere</a:t>
              </a:r>
              <a:r>
                <a:rPr lang="en-US" sz="2400" b="0" i="1" dirty="0">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de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acordare</a:t>
              </a:r>
              <a:r>
                <a:rPr lang="en-US" sz="2400" b="0" i="1" dirty="0">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a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ajutorului</a:t>
              </a:r>
              <a:r>
                <a:rPr lang="en-US" sz="2400" b="0" i="1" dirty="0">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de stat regional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pentru</a:t>
              </a:r>
              <a:r>
                <a:rPr lang="en-US" sz="2400" b="0" i="1" dirty="0">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7">
                    <a:extLst>
                      <a:ext uri="{A12FA001-AC4F-418D-AE19-62706E023703}">
                        <ahyp:hlinkClr xmlns:ahyp="http://schemas.microsoft.com/office/drawing/2018/hyperlinkcolor" val="tx"/>
                      </a:ext>
                    </a:extLst>
                  </a:hlinkClick>
                </a:rPr>
                <a:t>investiții</a:t>
              </a: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a:t>
              </a:r>
            </a:p>
            <a:p>
              <a:pPr marL="358303" marR="6161" indent="-342900" algn="l" defTabSz="1108984" hangingPunct="1">
                <a:spcBef>
                  <a:spcPts val="1200"/>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Declaration form (</a:t>
              </a:r>
              <a:r>
                <a:rPr lang="en-US" sz="2400" b="0"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rPr>
                <a:t>Link:</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8">
                    <a:extLst>
                      <a:ext uri="{A12FA001-AC4F-418D-AE19-62706E023703}">
                        <ahyp:hlinkClr xmlns:ahyp="http://schemas.microsoft.com/office/drawing/2018/hyperlinkcolor" val="tx"/>
                      </a:ext>
                    </a:extLst>
                  </a:hlinkClick>
                </a:rPr>
                <a:t>Model_Declarație</a:t>
              </a: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a:t>
              </a:r>
            </a:p>
            <a:p>
              <a:pPr marL="358303" marR="6161" indent="-342900" algn="l" defTabSz="1108984" hangingPunct="1">
                <a:spcBef>
                  <a:spcPts val="1200"/>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Detailed business plan </a:t>
              </a:r>
              <a:b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b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(Link: </a:t>
              </a:r>
              <a:r>
                <a:rPr lang="en-US" sz="2400" b="0" i="1" dirty="0" err="1">
                  <a:solidFill>
                    <a:schemeClr val="bg1"/>
                  </a:solidFill>
                  <a:latin typeface="Circe Light" panose="020B0402020203020203" pitchFamily="34" charset="-52"/>
                  <a:ea typeface="Calibri Light" panose="020F0302020204030204" pitchFamily="34" charset="0"/>
                  <a:cs typeface="Calibri Light" panose="020F0302020204030204" pitchFamily="34" charset="0"/>
                  <a:hlinkClick r:id="rId9">
                    <a:extLst>
                      <a:ext uri="{A12FA001-AC4F-418D-AE19-62706E023703}">
                        <ahyp:hlinkClr xmlns:ahyp="http://schemas.microsoft.com/office/drawing/2018/hyperlinkcolor" val="tx"/>
                      </a:ext>
                    </a:extLst>
                  </a:hlinkClick>
                </a:rPr>
                <a:t>Model_Plan_Afacere</a:t>
              </a: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 </a:t>
              </a:r>
            </a:p>
            <a:p>
              <a:pPr marL="358303" marR="6161" indent="-342900" algn="l" defTabSz="1108984" hangingPunct="1">
                <a:spcBef>
                  <a:spcPts val="1200"/>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Additional required documents include an extract from the State Register of Legal Entities, financial statements, and proof of the ability to provide at least 25% of eligible costs from own resources.</a:t>
              </a:r>
            </a:p>
            <a:p>
              <a:pPr marL="358303" marR="6161" indent="-342900" algn="l" defTabSz="1108984" hangingPunct="1">
                <a:spcBef>
                  <a:spcPts val="1200"/>
                </a:spcBef>
                <a:buFont typeface="Arial" panose="020B0604020202020204" pitchFamily="34" charset="0"/>
                <a:buChar char="•"/>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Applications can be submitted either physically or electronically through www.servicii.gov.md.</a:t>
              </a:r>
            </a:p>
          </p:txBody>
        </p:sp>
        <p:sp>
          <p:nvSpPr>
            <p:cNvPr id="27" name="Rectangle: Rounded Corners 26">
              <a:extLst>
                <a:ext uri="{FF2B5EF4-FFF2-40B4-BE49-F238E27FC236}">
                  <a16:creationId xmlns:a16="http://schemas.microsoft.com/office/drawing/2014/main" id="{672B6854-9BCC-4C31-98A6-E83B845A7793}"/>
                </a:ext>
              </a:extLst>
            </p:cNvPr>
            <p:cNvSpPr/>
            <p:nvPr/>
          </p:nvSpPr>
          <p:spPr>
            <a:xfrm>
              <a:off x="1124799" y="3247967"/>
              <a:ext cx="81830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28" name="TextBox 27">
              <a:extLst>
                <a:ext uri="{FF2B5EF4-FFF2-40B4-BE49-F238E27FC236}">
                  <a16:creationId xmlns:a16="http://schemas.microsoft.com/office/drawing/2014/main" id="{29A1FAFF-C3BA-4E11-B81B-AB92ECDB5166}"/>
                </a:ext>
              </a:extLst>
            </p:cNvPr>
            <p:cNvSpPr txBox="1"/>
            <p:nvPr/>
          </p:nvSpPr>
          <p:spPr>
            <a:xfrm>
              <a:off x="800100" y="3302000"/>
              <a:ext cx="1447800"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2</a:t>
              </a:r>
            </a:p>
          </p:txBody>
        </p:sp>
      </p:grpSp>
      <p:grpSp>
        <p:nvGrpSpPr>
          <p:cNvPr id="39" name="Group 38">
            <a:extLst>
              <a:ext uri="{FF2B5EF4-FFF2-40B4-BE49-F238E27FC236}">
                <a16:creationId xmlns:a16="http://schemas.microsoft.com/office/drawing/2014/main" id="{39EE2F11-56B2-4989-8C40-91E5DAA962F7}"/>
              </a:ext>
            </a:extLst>
          </p:cNvPr>
          <p:cNvGrpSpPr/>
          <p:nvPr/>
        </p:nvGrpSpPr>
        <p:grpSpPr>
          <a:xfrm>
            <a:off x="12973503" y="3120513"/>
            <a:ext cx="4168776" cy="6562492"/>
            <a:chOff x="846666" y="3114675"/>
            <a:chExt cx="6687609" cy="6562492"/>
          </a:xfrm>
        </p:grpSpPr>
        <p:sp>
          <p:nvSpPr>
            <p:cNvPr id="40" name="Rectangle: Rounded Corners 39">
              <a:extLst>
                <a:ext uri="{FF2B5EF4-FFF2-40B4-BE49-F238E27FC236}">
                  <a16:creationId xmlns:a16="http://schemas.microsoft.com/office/drawing/2014/main" id="{717285CD-3752-43AC-A1C4-41D9324F460F}"/>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irce Bold" panose="020B0602020203020203" pitchFamily="34" charset="-52"/>
                </a:rPr>
                <a:t>         Initial Review</a:t>
              </a:r>
            </a:p>
          </p:txBody>
        </p:sp>
        <p:sp>
          <p:nvSpPr>
            <p:cNvPr id="41" name="object 7">
              <a:extLst>
                <a:ext uri="{FF2B5EF4-FFF2-40B4-BE49-F238E27FC236}">
                  <a16:creationId xmlns:a16="http://schemas.microsoft.com/office/drawing/2014/main" id="{1143ED31-054B-4212-B318-754B28A982C0}"/>
                </a:ext>
              </a:extLst>
            </p:cNvPr>
            <p:cNvSpPr txBox="1">
              <a:spLocks/>
            </p:cNvSpPr>
            <p:nvPr/>
          </p:nvSpPr>
          <p:spPr>
            <a:xfrm>
              <a:off x="1311273" y="4491746"/>
              <a:ext cx="5895974" cy="5185421"/>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Ministry conducts a preliminary evaluation within 10 working days. If the application is incomplete or lacks sufficient information, the Ministry will notify the applicant, who then has five working days to provide the requested additional information or documents. During this period, the evaluation timeline is suspended until a complete application is received.</a:t>
              </a:r>
            </a:p>
          </p:txBody>
        </p:sp>
        <p:sp>
          <p:nvSpPr>
            <p:cNvPr id="42" name="Rectangle: Rounded Corners 41">
              <a:extLst>
                <a:ext uri="{FF2B5EF4-FFF2-40B4-BE49-F238E27FC236}">
                  <a16:creationId xmlns:a16="http://schemas.microsoft.com/office/drawing/2014/main" id="{CC25FC89-D8DE-4A0E-9A74-B889409EE66B}"/>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43" name="TextBox 42">
              <a:extLst>
                <a:ext uri="{FF2B5EF4-FFF2-40B4-BE49-F238E27FC236}">
                  <a16:creationId xmlns:a16="http://schemas.microsoft.com/office/drawing/2014/main" id="{FEE516C2-C255-4928-A135-8D2485E55CA5}"/>
                </a:ext>
              </a:extLst>
            </p:cNvPr>
            <p:cNvSpPr txBox="1"/>
            <p:nvPr/>
          </p:nvSpPr>
          <p:spPr>
            <a:xfrm>
              <a:off x="846666"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3</a:t>
              </a:r>
            </a:p>
          </p:txBody>
        </p:sp>
      </p:grpSp>
      <p:grpSp>
        <p:nvGrpSpPr>
          <p:cNvPr id="44" name="Group 43">
            <a:extLst>
              <a:ext uri="{FF2B5EF4-FFF2-40B4-BE49-F238E27FC236}">
                <a16:creationId xmlns:a16="http://schemas.microsoft.com/office/drawing/2014/main" id="{A1970696-9FB6-42CD-86D5-DD6B0601024C}"/>
              </a:ext>
            </a:extLst>
          </p:cNvPr>
          <p:cNvGrpSpPr/>
          <p:nvPr/>
        </p:nvGrpSpPr>
        <p:grpSpPr>
          <a:xfrm>
            <a:off x="17830800" y="3126228"/>
            <a:ext cx="5353050" cy="6931824"/>
            <a:chOff x="811792" y="3114675"/>
            <a:chExt cx="6722483" cy="6931824"/>
          </a:xfrm>
        </p:grpSpPr>
        <p:sp>
          <p:nvSpPr>
            <p:cNvPr id="45" name="Rectangle: Rounded Corners 44">
              <a:extLst>
                <a:ext uri="{FF2B5EF4-FFF2-40B4-BE49-F238E27FC236}">
                  <a16:creationId xmlns:a16="http://schemas.microsoft.com/office/drawing/2014/main" id="{F58DF58F-6ED4-4DFF-AD07-F9AB909E8056}"/>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irce Bold" panose="020B0602020203020203" pitchFamily="34" charset="-52"/>
                </a:rPr>
                <a:t>         Comprehensive Evaluation</a:t>
              </a:r>
            </a:p>
          </p:txBody>
        </p:sp>
        <p:sp>
          <p:nvSpPr>
            <p:cNvPr id="46" name="object 7">
              <a:extLst>
                <a:ext uri="{FF2B5EF4-FFF2-40B4-BE49-F238E27FC236}">
                  <a16:creationId xmlns:a16="http://schemas.microsoft.com/office/drawing/2014/main" id="{A5DD4E5F-6B0A-499A-A268-B0F78103044D}"/>
                </a:ext>
              </a:extLst>
            </p:cNvPr>
            <p:cNvSpPr txBox="1">
              <a:spLocks/>
            </p:cNvSpPr>
            <p:nvPr/>
          </p:nvSpPr>
          <p:spPr>
            <a:xfrm>
              <a:off x="1311273" y="4491746"/>
              <a:ext cx="5895974" cy="5554753"/>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An inter-institutional collegial body, created by ministerial order, conducts a thorough evaluation of the project and the applicant's eligibility. This body includes representatives from various ministries and agencies, ensuring a multi-faceted assessment of the investment's potential impact and alignment with Moldova's economic priorities. The evaluation considers factors such as the project's viability, its potential for job creation, and its contribution to regional development.</a:t>
              </a:r>
            </a:p>
          </p:txBody>
        </p:sp>
        <p:sp>
          <p:nvSpPr>
            <p:cNvPr id="47" name="Rectangle: Rounded Corners 46">
              <a:extLst>
                <a:ext uri="{FF2B5EF4-FFF2-40B4-BE49-F238E27FC236}">
                  <a16:creationId xmlns:a16="http://schemas.microsoft.com/office/drawing/2014/main" id="{D1E33442-A86C-4238-AD4F-89E5CBB54345}"/>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48" name="TextBox 47">
              <a:extLst>
                <a:ext uri="{FF2B5EF4-FFF2-40B4-BE49-F238E27FC236}">
                  <a16:creationId xmlns:a16="http://schemas.microsoft.com/office/drawing/2014/main" id="{1B271040-94EA-4830-AAE1-6E3719B3C55E}"/>
                </a:ext>
              </a:extLst>
            </p:cNvPr>
            <p:cNvSpPr txBox="1"/>
            <p:nvPr/>
          </p:nvSpPr>
          <p:spPr>
            <a:xfrm>
              <a:off x="811792"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4</a:t>
              </a:r>
            </a:p>
          </p:txBody>
        </p:sp>
      </p:grpSp>
      <p:sp>
        <p:nvSpPr>
          <p:cNvPr id="61" name="Arrow: Curved Down 60">
            <a:extLst>
              <a:ext uri="{FF2B5EF4-FFF2-40B4-BE49-F238E27FC236}">
                <a16:creationId xmlns:a16="http://schemas.microsoft.com/office/drawing/2014/main" id="{3D9D726F-FF88-4C4C-A49C-8873F0BC6B62}"/>
              </a:ext>
            </a:extLst>
          </p:cNvPr>
          <p:cNvSpPr/>
          <p:nvPr/>
        </p:nvSpPr>
        <p:spPr>
          <a:xfrm>
            <a:off x="4933950" y="2266950"/>
            <a:ext cx="18478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Arrow: Curved Down 61">
            <a:extLst>
              <a:ext uri="{FF2B5EF4-FFF2-40B4-BE49-F238E27FC236}">
                <a16:creationId xmlns:a16="http://schemas.microsoft.com/office/drawing/2014/main" id="{D8CE81DB-A22E-4E66-BB32-07881411FEAB}"/>
              </a:ext>
            </a:extLst>
          </p:cNvPr>
          <p:cNvSpPr/>
          <p:nvPr/>
        </p:nvSpPr>
        <p:spPr>
          <a:xfrm>
            <a:off x="11868150" y="2266950"/>
            <a:ext cx="18478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Arrow: Curved Down 62">
            <a:extLst>
              <a:ext uri="{FF2B5EF4-FFF2-40B4-BE49-F238E27FC236}">
                <a16:creationId xmlns:a16="http://schemas.microsoft.com/office/drawing/2014/main" id="{59E6306E-D4C3-4824-8640-AFF360E44157}"/>
              </a:ext>
            </a:extLst>
          </p:cNvPr>
          <p:cNvSpPr/>
          <p:nvPr/>
        </p:nvSpPr>
        <p:spPr>
          <a:xfrm>
            <a:off x="16802100" y="2247900"/>
            <a:ext cx="18478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713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43DD63-681C-781C-68EE-54F48811A5FF}"/>
              </a:ext>
            </a:extLst>
          </p:cNvPr>
          <p:cNvSpPr/>
          <p:nvPr/>
        </p:nvSpPr>
        <p:spPr>
          <a:xfrm>
            <a:off x="-127296" y="-283831"/>
            <a:ext cx="24638592" cy="14283663"/>
          </a:xfrm>
          <a:prstGeom prst="rect">
            <a:avLst/>
          </a:prstGeom>
          <a:gradFill>
            <a:gsLst>
              <a:gs pos="1000">
                <a:srgbClr val="0100CE"/>
              </a:gs>
              <a:gs pos="100000">
                <a:srgbClr val="000005"/>
              </a:gs>
            </a:gsLst>
            <a:lin ang="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x-none" sz="5600" b="0" i="0" u="none" strike="noStrike" kern="0" cap="none" spc="0" normalizeH="0" baseline="0" noProof="0" dirty="0">
              <a:ln>
                <a:noFill/>
              </a:ln>
              <a:solidFill>
                <a:srgbClr val="000000"/>
              </a:solidFill>
              <a:effectLst/>
              <a:uLnTx/>
              <a:uFillTx/>
              <a:latin typeface="Circe Light"/>
              <a:ea typeface="Circe Light"/>
              <a:cs typeface="Circe Light"/>
              <a:sym typeface="Circe Light"/>
            </a:endParaRPr>
          </a:p>
        </p:txBody>
      </p:sp>
      <p:graphicFrame>
        <p:nvGraphicFramePr>
          <p:cNvPr id="16" name="think-cell data - do not delete" hidden="1">
            <a:extLst>
              <a:ext uri="{FF2B5EF4-FFF2-40B4-BE49-F238E27FC236}">
                <a16:creationId xmlns:a16="http://schemas.microsoft.com/office/drawing/2014/main" id="{0C053EBD-D05B-94E4-EEB9-F06CEEB793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3" name="think-cell Slide" r:id="rId4" imgW="592" imgH="591" progId="TCLayout.ActiveDocument.1">
                  <p:embed/>
                </p:oleObj>
              </mc:Choice>
              <mc:Fallback>
                <p:oleObj name="think-cell Slide" r:id="rId4" imgW="592" imgH="591" progId="TCLayout.ActiveDocument.1">
                  <p:embed/>
                  <p:pic>
                    <p:nvPicPr>
                      <p:cNvPr id="16" name="think-cell data - do not delete" hidden="1">
                        <a:extLst>
                          <a:ext uri="{FF2B5EF4-FFF2-40B4-BE49-F238E27FC236}">
                            <a16:creationId xmlns:a16="http://schemas.microsoft.com/office/drawing/2014/main" id="{0C053EBD-D05B-94E4-EEB9-F06CEEB793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0870872D-216A-428E-9672-06DAC52AB95D}"/>
              </a:ext>
            </a:extLst>
          </p:cNvPr>
          <p:cNvPicPr>
            <a:picLocks noChangeAspect="1"/>
          </p:cNvPicPr>
          <p:nvPr/>
        </p:nvPicPr>
        <p:blipFill>
          <a:blip r:embed="rId6"/>
          <a:stretch>
            <a:fillRect/>
          </a:stretch>
        </p:blipFill>
        <p:spPr>
          <a:xfrm>
            <a:off x="20912336" y="12412136"/>
            <a:ext cx="2380800" cy="806400"/>
          </a:xfrm>
          <a:prstGeom prst="rect">
            <a:avLst/>
          </a:prstGeom>
        </p:spPr>
      </p:pic>
      <p:sp>
        <p:nvSpPr>
          <p:cNvPr id="14" name="TextBox 13">
            <a:extLst>
              <a:ext uri="{FF2B5EF4-FFF2-40B4-BE49-F238E27FC236}">
                <a16:creationId xmlns:a16="http://schemas.microsoft.com/office/drawing/2014/main" id="{668DD493-9933-44EA-A855-994E68FE896C}"/>
              </a:ext>
            </a:extLst>
          </p:cNvPr>
          <p:cNvSpPr txBox="1"/>
          <p:nvPr/>
        </p:nvSpPr>
        <p:spPr>
          <a:xfrm>
            <a:off x="974036" y="867188"/>
            <a:ext cx="1770585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chemeClr val="bg1"/>
                </a:solidFill>
                <a:latin typeface="Circe Bold" panose="020B0602020203020203" pitchFamily="34" charset="-52"/>
              </a:rPr>
              <a:t>Application Timeline and Procedures</a:t>
            </a:r>
            <a:endParaRPr kumimoji="0" lang="x-none" sz="6600" b="1" i="0" u="none" strike="noStrike" kern="0" cap="none" spc="0" normalizeH="0" baseline="0" noProof="0" dirty="0">
              <a:ln>
                <a:noFill/>
              </a:ln>
              <a:solidFill>
                <a:schemeClr val="bg1"/>
              </a:solidFill>
              <a:effectLst/>
              <a:uLnTx/>
              <a:uFillTx/>
              <a:latin typeface="Circe Bold" panose="020B0602020203020203" pitchFamily="34" charset="-52"/>
              <a:sym typeface="Circe Light"/>
            </a:endParaRPr>
          </a:p>
        </p:txBody>
      </p:sp>
      <p:grpSp>
        <p:nvGrpSpPr>
          <p:cNvPr id="23" name="Group 22">
            <a:extLst>
              <a:ext uri="{FF2B5EF4-FFF2-40B4-BE49-F238E27FC236}">
                <a16:creationId xmlns:a16="http://schemas.microsoft.com/office/drawing/2014/main" id="{C936CD12-A3A8-4753-8016-027AD9BA0D5B}"/>
              </a:ext>
            </a:extLst>
          </p:cNvPr>
          <p:cNvGrpSpPr/>
          <p:nvPr/>
        </p:nvGrpSpPr>
        <p:grpSpPr>
          <a:xfrm>
            <a:off x="2197375" y="3095625"/>
            <a:ext cx="5373756" cy="6347049"/>
            <a:chOff x="811026" y="3114675"/>
            <a:chExt cx="6723249" cy="6347049"/>
          </a:xfrm>
        </p:grpSpPr>
        <p:sp>
          <p:nvSpPr>
            <p:cNvPr id="19" name="Rectangle: Rounded Corners 18">
              <a:extLst>
                <a:ext uri="{FF2B5EF4-FFF2-40B4-BE49-F238E27FC236}">
                  <a16:creationId xmlns:a16="http://schemas.microsoft.com/office/drawing/2014/main" id="{A594227D-3D5D-4F89-B61F-EEADC548BBCD}"/>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000" dirty="0">
                  <a:latin typeface="Circe Bold" panose="020B0602020203020203" pitchFamily="34" charset="-52"/>
                </a:rPr>
                <a:t>Signing of Agreement</a:t>
              </a:r>
            </a:p>
          </p:txBody>
        </p:sp>
        <p:sp>
          <p:nvSpPr>
            <p:cNvPr id="20" name="object 7">
              <a:extLst>
                <a:ext uri="{FF2B5EF4-FFF2-40B4-BE49-F238E27FC236}">
                  <a16:creationId xmlns:a16="http://schemas.microsoft.com/office/drawing/2014/main" id="{66EDBEB4-E70B-4D11-B122-F6DE00DABEAE}"/>
                </a:ext>
              </a:extLst>
            </p:cNvPr>
            <p:cNvSpPr txBox="1">
              <a:spLocks/>
            </p:cNvSpPr>
            <p:nvPr/>
          </p:nvSpPr>
          <p:spPr>
            <a:xfrm>
              <a:off x="1311273" y="4491746"/>
              <a:ext cx="5895974" cy="4969978"/>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If the project is deemed eligible, the applicant is invited to sign the state aid agreement with the Ministry. This agreement outlines the specific terms of the aid, including the total eligible costs, the maximum aid intensity, the forms of aid (grant and income tax exemption), and the obligations of the beneficiary. </a:t>
              </a:r>
            </a:p>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agreement must be signed within 20 working days of receiving the notification of approval.</a:t>
              </a:r>
            </a:p>
          </p:txBody>
        </p:sp>
        <p:sp>
          <p:nvSpPr>
            <p:cNvPr id="21" name="Rectangle: Rounded Corners 20">
              <a:extLst>
                <a:ext uri="{FF2B5EF4-FFF2-40B4-BE49-F238E27FC236}">
                  <a16:creationId xmlns:a16="http://schemas.microsoft.com/office/drawing/2014/main" id="{9B3B1AA8-6069-4145-B530-F6C46B278C06}"/>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22" name="TextBox 21">
              <a:extLst>
                <a:ext uri="{FF2B5EF4-FFF2-40B4-BE49-F238E27FC236}">
                  <a16:creationId xmlns:a16="http://schemas.microsoft.com/office/drawing/2014/main" id="{7E3B84D6-9445-44B4-A186-65DA6226CF4B}"/>
                </a:ext>
              </a:extLst>
            </p:cNvPr>
            <p:cNvSpPr txBox="1"/>
            <p:nvPr/>
          </p:nvSpPr>
          <p:spPr>
            <a:xfrm>
              <a:off x="811026"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5</a:t>
              </a:r>
            </a:p>
          </p:txBody>
        </p:sp>
      </p:grpSp>
      <p:grpSp>
        <p:nvGrpSpPr>
          <p:cNvPr id="39" name="Group 38">
            <a:extLst>
              <a:ext uri="{FF2B5EF4-FFF2-40B4-BE49-F238E27FC236}">
                <a16:creationId xmlns:a16="http://schemas.microsoft.com/office/drawing/2014/main" id="{39EE2F11-56B2-4989-8C40-91E5DAA962F7}"/>
              </a:ext>
            </a:extLst>
          </p:cNvPr>
          <p:cNvGrpSpPr/>
          <p:nvPr/>
        </p:nvGrpSpPr>
        <p:grpSpPr>
          <a:xfrm>
            <a:off x="8505033" y="3120513"/>
            <a:ext cx="6038398" cy="4869721"/>
            <a:chOff x="846666" y="3114675"/>
            <a:chExt cx="6687609" cy="4869721"/>
          </a:xfrm>
        </p:grpSpPr>
        <p:sp>
          <p:nvSpPr>
            <p:cNvPr id="40" name="Rectangle: Rounded Corners 39">
              <a:extLst>
                <a:ext uri="{FF2B5EF4-FFF2-40B4-BE49-F238E27FC236}">
                  <a16:creationId xmlns:a16="http://schemas.microsoft.com/office/drawing/2014/main" id="{717285CD-3752-43AC-A1C4-41D9324F460F}"/>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irce Bold" panose="020B0602020203020203" pitchFamily="34" charset="-52"/>
                </a:rPr>
                <a:t>            Financial Commitment</a:t>
              </a:r>
            </a:p>
          </p:txBody>
        </p:sp>
        <p:sp>
          <p:nvSpPr>
            <p:cNvPr id="41" name="object 7">
              <a:extLst>
                <a:ext uri="{FF2B5EF4-FFF2-40B4-BE49-F238E27FC236}">
                  <a16:creationId xmlns:a16="http://schemas.microsoft.com/office/drawing/2014/main" id="{1143ED31-054B-4212-B318-754B28A982C0}"/>
                </a:ext>
              </a:extLst>
            </p:cNvPr>
            <p:cNvSpPr txBox="1">
              <a:spLocks/>
            </p:cNvSpPr>
            <p:nvPr/>
          </p:nvSpPr>
          <p:spPr>
            <a:xfrm>
              <a:off x="1311274" y="4491746"/>
              <a:ext cx="5895974" cy="3492650"/>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Before receiving any state aid, the beneficiary must demonstrate their ability to contribute at least 25% of the eligible costs from their own resources or external financing that is free from any public support. </a:t>
              </a:r>
            </a:p>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This requirement ensures the investor's commitment to the project and shares the financial risk with the state.</a:t>
              </a:r>
            </a:p>
          </p:txBody>
        </p:sp>
        <p:sp>
          <p:nvSpPr>
            <p:cNvPr id="42" name="Rectangle: Rounded Corners 41">
              <a:extLst>
                <a:ext uri="{FF2B5EF4-FFF2-40B4-BE49-F238E27FC236}">
                  <a16:creationId xmlns:a16="http://schemas.microsoft.com/office/drawing/2014/main" id="{CC25FC89-D8DE-4A0E-9A74-B889409EE66B}"/>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43" name="TextBox 42">
              <a:extLst>
                <a:ext uri="{FF2B5EF4-FFF2-40B4-BE49-F238E27FC236}">
                  <a16:creationId xmlns:a16="http://schemas.microsoft.com/office/drawing/2014/main" id="{FEE516C2-C255-4928-A135-8D2485E55CA5}"/>
                </a:ext>
              </a:extLst>
            </p:cNvPr>
            <p:cNvSpPr txBox="1"/>
            <p:nvPr/>
          </p:nvSpPr>
          <p:spPr>
            <a:xfrm>
              <a:off x="846666"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6</a:t>
              </a:r>
            </a:p>
          </p:txBody>
        </p:sp>
      </p:grpSp>
      <p:sp>
        <p:nvSpPr>
          <p:cNvPr id="61" name="Arrow: Curved Down 60">
            <a:extLst>
              <a:ext uri="{FF2B5EF4-FFF2-40B4-BE49-F238E27FC236}">
                <a16:creationId xmlns:a16="http://schemas.microsoft.com/office/drawing/2014/main" id="{3D9D726F-FF88-4C4C-A49C-8873F0BC6B62}"/>
              </a:ext>
            </a:extLst>
          </p:cNvPr>
          <p:cNvSpPr/>
          <p:nvPr/>
        </p:nvSpPr>
        <p:spPr>
          <a:xfrm>
            <a:off x="7209181" y="2266950"/>
            <a:ext cx="21907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716E320E-8390-4A90-B569-757E45BBDB56}"/>
              </a:ext>
            </a:extLst>
          </p:cNvPr>
          <p:cNvGrpSpPr/>
          <p:nvPr/>
        </p:nvGrpSpPr>
        <p:grpSpPr>
          <a:xfrm>
            <a:off x="15496383" y="3130038"/>
            <a:ext cx="6324148" cy="6870269"/>
            <a:chOff x="846666" y="3114675"/>
            <a:chExt cx="6687609" cy="6870269"/>
          </a:xfrm>
        </p:grpSpPr>
        <p:sp>
          <p:nvSpPr>
            <p:cNvPr id="30" name="Rectangle: Rounded Corners 29">
              <a:extLst>
                <a:ext uri="{FF2B5EF4-FFF2-40B4-BE49-F238E27FC236}">
                  <a16:creationId xmlns:a16="http://schemas.microsoft.com/office/drawing/2014/main" id="{DBA88F10-2104-4CB0-91F1-3F77B9B69DB5}"/>
                </a:ext>
              </a:extLst>
            </p:cNvPr>
            <p:cNvSpPr/>
            <p:nvPr/>
          </p:nvSpPr>
          <p:spPr>
            <a:xfrm>
              <a:off x="985098" y="3114675"/>
              <a:ext cx="6549177" cy="1143000"/>
            </a:xfrm>
            <a:prstGeom prst="roundRect">
              <a:avLst/>
            </a:prstGeom>
            <a:solidFill>
              <a:schemeClr val="accent5">
                <a:lumMod val="75000"/>
                <a:alpha val="38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Circe Bold" panose="020B0602020203020203" pitchFamily="34" charset="-52"/>
                </a:rPr>
                <a:t>             Aid Disbursement</a:t>
              </a:r>
            </a:p>
          </p:txBody>
        </p:sp>
        <p:sp>
          <p:nvSpPr>
            <p:cNvPr id="31" name="object 7">
              <a:extLst>
                <a:ext uri="{FF2B5EF4-FFF2-40B4-BE49-F238E27FC236}">
                  <a16:creationId xmlns:a16="http://schemas.microsoft.com/office/drawing/2014/main" id="{BB82559F-33E6-4814-83B7-C21D613D736D}"/>
                </a:ext>
              </a:extLst>
            </p:cNvPr>
            <p:cNvSpPr txBox="1">
              <a:spLocks/>
            </p:cNvSpPr>
            <p:nvPr/>
          </p:nvSpPr>
          <p:spPr>
            <a:xfrm>
              <a:off x="1311274" y="4491746"/>
              <a:ext cx="5895974" cy="5493198"/>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Once all conditions are met, the beneficiary begins to receive the state aid. This comes in two forms: a grant covering 25% of eligible costs and an income tax exemption for the remaining 75%. </a:t>
              </a:r>
            </a:p>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The aid is disbursed according to the schedule outlined in the agreement, with payments potentially extending until December 31, 2036. </a:t>
              </a:r>
            </a:p>
            <a:p>
              <a:pPr marL="15403" marR="6161" algn="l" defTabSz="1108984" hangingPunct="1">
                <a:spcBef>
                  <a:spcPts val="1200"/>
                </a:spcBef>
                <a:tabLst>
                  <a:tab pos="797082" algn="l"/>
                  <a:tab pos="2613044" algn="l"/>
                  <a:tab pos="3506393" algn="l"/>
                  <a:tab pos="6040114" algn="l"/>
                  <a:tab pos="6313509" algn="l"/>
                  <a:tab pos="6587675" algn="l"/>
                  <a:tab pos="7013556" algn="l"/>
                  <a:tab pos="9686670" algn="l"/>
                  <a:tab pos="11799901" algn="l"/>
                  <a:tab pos="12886552" algn="l"/>
                </a:tabLst>
              </a:pPr>
              <a:r>
                <a:rPr lang="en-US" sz="2400" b="0" dirty="0">
                  <a:solidFill>
                    <a:schemeClr val="bg1"/>
                  </a:solidFill>
                  <a:latin typeface="Circe Light" panose="020B0402020203020203" pitchFamily="34" charset="-52"/>
                  <a:ea typeface="Calibri Light" panose="020F0302020204030204" pitchFamily="34" charset="0"/>
                  <a:cs typeface="Calibri Light" panose="020F0302020204030204" pitchFamily="34" charset="0"/>
                </a:rPr>
                <a:t>Throughout this period, the beneficiary must maintain the investment for at least five years (three years for SMEs) and comply with all reporting and monitoring requirements set by the Ministry.</a:t>
              </a:r>
            </a:p>
          </p:txBody>
        </p:sp>
        <p:sp>
          <p:nvSpPr>
            <p:cNvPr id="32" name="Rectangle: Rounded Corners 31">
              <a:extLst>
                <a:ext uri="{FF2B5EF4-FFF2-40B4-BE49-F238E27FC236}">
                  <a16:creationId xmlns:a16="http://schemas.microsoft.com/office/drawing/2014/main" id="{0B639FFB-6126-43D4-B52F-12BCAFB4A8B7}"/>
                </a:ext>
              </a:extLst>
            </p:cNvPr>
            <p:cNvSpPr/>
            <p:nvPr/>
          </p:nvSpPr>
          <p:spPr>
            <a:xfrm>
              <a:off x="1124797" y="3247967"/>
              <a:ext cx="1195511" cy="882707"/>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dirty="0">
                <a:solidFill>
                  <a:srgbClr val="01018C"/>
                </a:solidFill>
                <a:latin typeface="Circe Bold" panose="020B0602020203020203" pitchFamily="34" charset="-52"/>
              </a:endParaRPr>
            </a:p>
          </p:txBody>
        </p:sp>
        <p:sp>
          <p:nvSpPr>
            <p:cNvPr id="33" name="TextBox 32">
              <a:extLst>
                <a:ext uri="{FF2B5EF4-FFF2-40B4-BE49-F238E27FC236}">
                  <a16:creationId xmlns:a16="http://schemas.microsoft.com/office/drawing/2014/main" id="{F8C1CE5C-3DD5-4C4E-9F33-FCA3B9843596}"/>
                </a:ext>
              </a:extLst>
            </p:cNvPr>
            <p:cNvSpPr txBox="1"/>
            <p:nvPr/>
          </p:nvSpPr>
          <p:spPr>
            <a:xfrm>
              <a:off x="846666" y="3302000"/>
              <a:ext cx="1754088" cy="954107"/>
            </a:xfrm>
            <a:prstGeom prst="rect">
              <a:avLst/>
            </a:prstGeom>
            <a:noFill/>
          </p:spPr>
          <p:txBody>
            <a:bodyPr wrap="square" rtlCol="0">
              <a:spAutoFit/>
            </a:bodyPr>
            <a:lstStyle/>
            <a:p>
              <a:r>
                <a:rPr lang="en-US" dirty="0">
                  <a:solidFill>
                    <a:srgbClr val="01018C"/>
                  </a:solidFill>
                  <a:latin typeface="Circe Bold" panose="020B0602020203020203" pitchFamily="34" charset="-52"/>
                </a:rPr>
                <a:t>7</a:t>
              </a:r>
            </a:p>
          </p:txBody>
        </p:sp>
      </p:grpSp>
      <p:sp>
        <p:nvSpPr>
          <p:cNvPr id="34" name="Arrow: Curved Down 33">
            <a:extLst>
              <a:ext uri="{FF2B5EF4-FFF2-40B4-BE49-F238E27FC236}">
                <a16:creationId xmlns:a16="http://schemas.microsoft.com/office/drawing/2014/main" id="{D76537C7-6C2B-4EEA-B13A-327747E44362}"/>
              </a:ext>
            </a:extLst>
          </p:cNvPr>
          <p:cNvSpPr/>
          <p:nvPr/>
        </p:nvSpPr>
        <p:spPr>
          <a:xfrm>
            <a:off x="14162431" y="2247900"/>
            <a:ext cx="21907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4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a:extLst>
              <a:ext uri="{FF2B5EF4-FFF2-40B4-BE49-F238E27FC236}">
                <a16:creationId xmlns:a16="http://schemas.microsoft.com/office/drawing/2014/main" id="{9224F903-F6D9-46B8-93DE-4C55028365E9}"/>
              </a:ext>
            </a:extLst>
          </p:cNvPr>
          <p:cNvPicPr>
            <a:picLocks noChangeAspect="1"/>
          </p:cNvPicPr>
          <p:nvPr/>
        </p:nvPicPr>
        <p:blipFill rotWithShape="1">
          <a:blip r:embed="rId3">
            <a:extLst>
              <a:ext uri="{28A0092B-C50C-407E-A947-70E740481C1C}">
                <a14:useLocalDpi xmlns:a14="http://schemas.microsoft.com/office/drawing/2010/main" val="0"/>
              </a:ext>
            </a:extLst>
          </a:blip>
          <a:srcRect r="29033"/>
          <a:stretch/>
        </p:blipFill>
        <p:spPr>
          <a:xfrm>
            <a:off x="11405566" y="0"/>
            <a:ext cx="12978434" cy="13716000"/>
          </a:xfrm>
          <a:prstGeom prst="rect">
            <a:avLst/>
          </a:prstGeom>
        </p:spPr>
      </p:pic>
      <p:sp>
        <p:nvSpPr>
          <p:cNvPr id="29" name="Freeform 10"/>
          <p:cNvSpPr/>
          <p:nvPr/>
        </p:nvSpPr>
        <p:spPr bwMode="auto">
          <a:xfrm>
            <a:off x="1741277" y="-255828"/>
            <a:ext cx="15162256" cy="14145448"/>
          </a:xfrm>
          <a:custGeom>
            <a:avLst/>
            <a:gdLst>
              <a:gd name="T0" fmla="*/ 17096 w 17096"/>
              <a:gd name="T1" fmla="*/ 7789 h 14539"/>
              <a:gd name="T2" fmla="*/ 17096 w 17096"/>
              <a:gd name="T3" fmla="*/ 7789 h 14539"/>
              <a:gd name="T4" fmla="*/ 13763 w 17096"/>
              <a:gd name="T5" fmla="*/ 14539 h 14539"/>
              <a:gd name="T6" fmla="*/ 0 w 17096"/>
              <a:gd name="T7" fmla="*/ 14539 h 14539"/>
              <a:gd name="T8" fmla="*/ 0 w 17096"/>
              <a:gd name="T9" fmla="*/ 0 h 14539"/>
              <a:gd name="T10" fmla="*/ 12005 w 17096"/>
              <a:gd name="T11" fmla="*/ 0 h 14539"/>
              <a:gd name="T12" fmla="*/ 17096 w 17096"/>
              <a:gd name="T13" fmla="*/ 7789 h 14539"/>
            </a:gdLst>
            <a:ahLst/>
            <a:cxnLst>
              <a:cxn ang="0">
                <a:pos x="T0" y="T1"/>
              </a:cxn>
              <a:cxn ang="0">
                <a:pos x="T2" y="T3"/>
              </a:cxn>
              <a:cxn ang="0">
                <a:pos x="T4" y="T5"/>
              </a:cxn>
              <a:cxn ang="0">
                <a:pos x="T6" y="T7"/>
              </a:cxn>
              <a:cxn ang="0">
                <a:pos x="T8" y="T9"/>
              </a:cxn>
              <a:cxn ang="0">
                <a:pos x="T10" y="T11"/>
              </a:cxn>
              <a:cxn ang="0">
                <a:pos x="T12" y="T13"/>
              </a:cxn>
            </a:cxnLst>
            <a:rect l="0" t="0" r="r" b="b"/>
            <a:pathLst>
              <a:path w="17096" h="14539" extrusionOk="0">
                <a:moveTo>
                  <a:pt x="17096" y="7789"/>
                </a:moveTo>
                <a:lnTo>
                  <a:pt x="17096" y="7789"/>
                </a:lnTo>
                <a:cubicBezTo>
                  <a:pt x="17096" y="10540"/>
                  <a:pt x="15790" y="12985"/>
                  <a:pt x="13763" y="14539"/>
                </a:cubicBezTo>
                <a:lnTo>
                  <a:pt x="0" y="14539"/>
                </a:lnTo>
                <a:lnTo>
                  <a:pt x="0" y="0"/>
                </a:lnTo>
                <a:lnTo>
                  <a:pt x="12005" y="0"/>
                </a:lnTo>
                <a:cubicBezTo>
                  <a:pt x="15003" y="1313"/>
                  <a:pt x="17096" y="4306"/>
                  <a:pt x="17096" y="7789"/>
                </a:cubicBezTo>
                <a:close/>
              </a:path>
            </a:pathLst>
          </a:custGeom>
          <a:gradFill>
            <a:gsLst>
              <a:gs pos="0">
                <a:schemeClr val="tx1">
                  <a:lumMod val="85000"/>
                  <a:lumOff val="15000"/>
                </a:schemeClr>
              </a:gs>
              <a:gs pos="100000">
                <a:srgbClr val="0000FF">
                  <a:lumMod val="80000"/>
                </a:srgbClr>
              </a:gs>
            </a:gsLst>
            <a:lin ang="9000000" scaled="0"/>
          </a:gradFill>
          <a:ln w="0">
            <a:noFill/>
            <a:prstDash val="solid"/>
            <a:round/>
            <a:headEnd/>
            <a:tailEnd/>
          </a:ln>
        </p:spPr>
        <p:txBody>
          <a:bodyPr vert="horz" wrap="square" lIns="182880" tIns="91440" rIns="182880" bIns="91440" numCol="1" anchor="t" anchorCtr="0" compatLnSpc="1">
            <a:prstTxWarp prst="textNoShape">
              <a:avLst/>
            </a:prstTxWarp>
          </a:bodyPr>
          <a:lstStyle/>
          <a:p>
            <a:pPr>
              <a:defRPr/>
            </a:pPr>
            <a:endParaRPr sz="11200"/>
          </a:p>
        </p:txBody>
      </p:sp>
      <p:sp>
        <p:nvSpPr>
          <p:cNvPr id="24" name="Freeform 10"/>
          <p:cNvSpPr/>
          <p:nvPr/>
        </p:nvSpPr>
        <p:spPr bwMode="auto">
          <a:xfrm>
            <a:off x="-88495" y="0"/>
            <a:ext cx="16292052" cy="13747219"/>
          </a:xfrm>
          <a:custGeom>
            <a:avLst/>
            <a:gdLst>
              <a:gd name="T0" fmla="*/ 17096 w 17096"/>
              <a:gd name="T1" fmla="*/ 7789 h 14539"/>
              <a:gd name="T2" fmla="*/ 17096 w 17096"/>
              <a:gd name="T3" fmla="*/ 7789 h 14539"/>
              <a:gd name="T4" fmla="*/ 13763 w 17096"/>
              <a:gd name="T5" fmla="*/ 14539 h 14539"/>
              <a:gd name="T6" fmla="*/ 0 w 17096"/>
              <a:gd name="T7" fmla="*/ 14539 h 14539"/>
              <a:gd name="T8" fmla="*/ 0 w 17096"/>
              <a:gd name="T9" fmla="*/ 0 h 14539"/>
              <a:gd name="T10" fmla="*/ 12005 w 17096"/>
              <a:gd name="T11" fmla="*/ 0 h 14539"/>
              <a:gd name="T12" fmla="*/ 17096 w 17096"/>
              <a:gd name="T13" fmla="*/ 7789 h 14539"/>
            </a:gdLst>
            <a:ahLst/>
            <a:cxnLst>
              <a:cxn ang="0">
                <a:pos x="T0" y="T1"/>
              </a:cxn>
              <a:cxn ang="0">
                <a:pos x="T2" y="T3"/>
              </a:cxn>
              <a:cxn ang="0">
                <a:pos x="T4" y="T5"/>
              </a:cxn>
              <a:cxn ang="0">
                <a:pos x="T6" y="T7"/>
              </a:cxn>
              <a:cxn ang="0">
                <a:pos x="T8" y="T9"/>
              </a:cxn>
              <a:cxn ang="0">
                <a:pos x="T10" y="T11"/>
              </a:cxn>
              <a:cxn ang="0">
                <a:pos x="T12" y="T13"/>
              </a:cxn>
            </a:cxnLst>
            <a:rect l="0" t="0" r="r" b="b"/>
            <a:pathLst>
              <a:path w="17096" h="14539" extrusionOk="0">
                <a:moveTo>
                  <a:pt x="17096" y="7789"/>
                </a:moveTo>
                <a:lnTo>
                  <a:pt x="17096" y="7789"/>
                </a:lnTo>
                <a:cubicBezTo>
                  <a:pt x="17096" y="10540"/>
                  <a:pt x="15790" y="12985"/>
                  <a:pt x="13763" y="14539"/>
                </a:cubicBezTo>
                <a:lnTo>
                  <a:pt x="0" y="14539"/>
                </a:lnTo>
                <a:lnTo>
                  <a:pt x="0" y="0"/>
                </a:lnTo>
                <a:lnTo>
                  <a:pt x="12005" y="0"/>
                </a:lnTo>
                <a:cubicBezTo>
                  <a:pt x="15003" y="1313"/>
                  <a:pt x="17096" y="4306"/>
                  <a:pt x="17096" y="7789"/>
                </a:cubicBezTo>
                <a:close/>
              </a:path>
            </a:pathLst>
          </a:custGeom>
          <a:solidFill>
            <a:srgbClr val="FFFFFF"/>
          </a:solidFill>
          <a:ln w="0">
            <a:noFill/>
            <a:prstDash val="solid"/>
            <a:round/>
            <a:headEnd/>
            <a:tailEnd/>
          </a:ln>
        </p:spPr>
        <p:txBody>
          <a:bodyPr vert="horz" wrap="square" lIns="182880" tIns="91440" rIns="182880" bIns="91440" numCol="1" anchor="t" anchorCtr="0" compatLnSpc="1">
            <a:prstTxWarp prst="textNoShape">
              <a:avLst/>
            </a:prstTxWarp>
          </a:bodyPr>
          <a:lstStyle/>
          <a:p>
            <a:pPr>
              <a:defRPr/>
            </a:pPr>
            <a:endParaRPr sz="11200"/>
          </a:p>
        </p:txBody>
      </p:sp>
      <p:pic>
        <p:nvPicPr>
          <p:cNvPr id="31" name="Picture 30"/>
          <p:cNvPicPr>
            <a:picLocks noChangeAspect="1"/>
          </p:cNvPicPr>
          <p:nvPr/>
        </p:nvPicPr>
        <p:blipFill>
          <a:blip r:embed="rId4"/>
          <a:stretch/>
        </p:blipFill>
        <p:spPr bwMode="auto">
          <a:xfrm>
            <a:off x="21243217" y="11919877"/>
            <a:ext cx="2302582" cy="1147942"/>
          </a:xfrm>
          <a:prstGeom prst="rect">
            <a:avLst/>
          </a:prstGeom>
        </p:spPr>
      </p:pic>
      <p:pic>
        <p:nvPicPr>
          <p:cNvPr id="46" name="Picture 45"/>
          <p:cNvPicPr>
            <a:picLocks noChangeAspect="1"/>
          </p:cNvPicPr>
          <p:nvPr/>
        </p:nvPicPr>
        <p:blipFill>
          <a:blip r:embed="rId5">
            <a:duotone>
              <a:prstClr val="black"/>
              <a:schemeClr val="accent3">
                <a:tint val="45000"/>
                <a:satMod val="400000"/>
              </a:schemeClr>
            </a:duotone>
          </a:blip>
          <a:stretch/>
        </p:blipFill>
        <p:spPr bwMode="auto">
          <a:xfrm>
            <a:off x="1322576" y="4947933"/>
            <a:ext cx="947851" cy="947851"/>
          </a:xfrm>
          <a:prstGeom prst="rect">
            <a:avLst/>
          </a:prstGeom>
        </p:spPr>
      </p:pic>
      <p:pic>
        <p:nvPicPr>
          <p:cNvPr id="47" name="Picture 46"/>
          <p:cNvPicPr>
            <a:picLocks noChangeAspect="1"/>
          </p:cNvPicPr>
          <p:nvPr/>
        </p:nvPicPr>
        <p:blipFill>
          <a:blip r:embed="rId6">
            <a:duotone>
              <a:prstClr val="black"/>
              <a:schemeClr val="accent3">
                <a:tint val="45000"/>
                <a:satMod val="400000"/>
              </a:schemeClr>
            </a:duotone>
          </a:blip>
          <a:stretch/>
        </p:blipFill>
        <p:spPr bwMode="auto">
          <a:xfrm>
            <a:off x="1289289" y="6459647"/>
            <a:ext cx="995654" cy="995654"/>
          </a:xfrm>
          <a:prstGeom prst="rect">
            <a:avLst/>
          </a:prstGeom>
        </p:spPr>
      </p:pic>
      <p:pic>
        <p:nvPicPr>
          <p:cNvPr id="49" name="Picture 48"/>
          <p:cNvPicPr>
            <a:picLocks noChangeAspect="1"/>
          </p:cNvPicPr>
          <p:nvPr/>
        </p:nvPicPr>
        <p:blipFill>
          <a:blip r:embed="rId7">
            <a:duotone>
              <a:prstClr val="black"/>
              <a:schemeClr val="accent3">
                <a:tint val="45000"/>
                <a:satMod val="400000"/>
              </a:schemeClr>
            </a:duotone>
          </a:blip>
          <a:stretch/>
        </p:blipFill>
        <p:spPr bwMode="auto">
          <a:xfrm>
            <a:off x="1305803" y="9568664"/>
            <a:ext cx="954189" cy="954189"/>
          </a:xfrm>
          <a:prstGeom prst="rect">
            <a:avLst/>
          </a:prstGeom>
        </p:spPr>
      </p:pic>
      <p:pic>
        <p:nvPicPr>
          <p:cNvPr id="50" name="Picture 49"/>
          <p:cNvPicPr>
            <a:picLocks noChangeAspect="1"/>
          </p:cNvPicPr>
          <p:nvPr/>
        </p:nvPicPr>
        <p:blipFill>
          <a:blip r:embed="rId8">
            <a:duotone>
              <a:prstClr val="black"/>
              <a:schemeClr val="accent3">
                <a:tint val="45000"/>
                <a:satMod val="400000"/>
              </a:schemeClr>
            </a:duotone>
          </a:blip>
          <a:stretch/>
        </p:blipFill>
        <p:spPr bwMode="auto">
          <a:xfrm>
            <a:off x="1314126" y="7982471"/>
            <a:ext cx="970816" cy="970816"/>
          </a:xfrm>
          <a:prstGeom prst="rect">
            <a:avLst/>
          </a:prstGeom>
        </p:spPr>
      </p:pic>
      <p:sp>
        <p:nvSpPr>
          <p:cNvPr id="23" name="TextBox 22">
            <a:extLst>
              <a:ext uri="{FF2B5EF4-FFF2-40B4-BE49-F238E27FC236}">
                <a16:creationId xmlns:a16="http://schemas.microsoft.com/office/drawing/2014/main" id="{1DC3BBB0-5C4A-484A-9C2B-8273B5AFC51F}"/>
              </a:ext>
            </a:extLst>
          </p:cNvPr>
          <p:cNvSpPr txBox="1"/>
          <p:nvPr/>
        </p:nvSpPr>
        <p:spPr>
          <a:xfrm>
            <a:off x="974036" y="867188"/>
            <a:ext cx="1770585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defRPr/>
            </a:pPr>
            <a:r>
              <a:rPr lang="en-US" sz="6600" b="1" dirty="0">
                <a:solidFill>
                  <a:srgbClr val="01018C"/>
                </a:solidFill>
                <a:latin typeface="Circe Bold" panose="020B0602020203020203" pitchFamily="34" charset="-52"/>
              </a:rPr>
              <a:t>Key Benefits for Investors</a:t>
            </a:r>
          </a:p>
        </p:txBody>
      </p:sp>
      <p:graphicFrame>
        <p:nvGraphicFramePr>
          <p:cNvPr id="5" name="Table 4">
            <a:extLst>
              <a:ext uri="{FF2B5EF4-FFF2-40B4-BE49-F238E27FC236}">
                <a16:creationId xmlns:a16="http://schemas.microsoft.com/office/drawing/2014/main" id="{C92F49B8-2C86-440D-88CC-86899795D5ED}"/>
              </a:ext>
            </a:extLst>
          </p:cNvPr>
          <p:cNvGraphicFramePr>
            <a:graphicFrameLocks noGrp="1"/>
          </p:cNvGraphicFramePr>
          <p:nvPr>
            <p:extLst>
              <p:ext uri="{D42A27DB-BD31-4B8C-83A1-F6EECF244321}">
                <p14:modId xmlns:p14="http://schemas.microsoft.com/office/powerpoint/2010/main" val="171940589"/>
              </p:ext>
            </p:extLst>
          </p:nvPr>
        </p:nvGraphicFramePr>
        <p:xfrm>
          <a:off x="2362199" y="3134782"/>
          <a:ext cx="12848771" cy="7685615"/>
        </p:xfrm>
        <a:graphic>
          <a:graphicData uri="http://schemas.openxmlformats.org/drawingml/2006/table">
            <a:tbl>
              <a:tblPr firstRow="1" bandRow="1">
                <a:tableStyleId>{5940675A-B579-460E-94D1-54222C63F5DA}</a:tableStyleId>
              </a:tblPr>
              <a:tblGrid>
                <a:gridCol w="12848771">
                  <a:extLst>
                    <a:ext uri="{9D8B030D-6E8A-4147-A177-3AD203B41FA5}">
                      <a16:colId xmlns:a16="http://schemas.microsoft.com/office/drawing/2014/main" val="3312354954"/>
                    </a:ext>
                  </a:extLst>
                </a:gridCol>
              </a:tblGrid>
              <a:tr h="1537123">
                <a:tc>
                  <a:txBody>
                    <a:bodyPr/>
                    <a:lstStyle/>
                    <a:p>
                      <a:r>
                        <a:rPr lang="en-US" sz="3000" b="1" dirty="0">
                          <a:latin typeface="Circe" panose="020B0502020203020203" pitchFamily="34" charset="-52"/>
                        </a:rPr>
                        <a:t>Long-term commitment with aid payments extending until 2036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8894940"/>
                  </a:ext>
                </a:extLst>
              </a:tr>
              <a:tr h="153712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b="1" dirty="0">
                          <a:latin typeface="Circe" panose="020B0502020203020203" pitchFamily="34" charset="-52"/>
                          <a:ea typeface="Circe"/>
                          <a:cs typeface="Circe"/>
                        </a:rPr>
                        <a:t>Generous financial support covering up to 60-75% of investment costs</a:t>
                      </a:r>
                      <a:endParaRPr lang="en-US" sz="3000" b="1" dirty="0">
                        <a:latin typeface="Circe" panose="020B0502020203020203" pitchFamily="34" charset="-52"/>
                        <a:cs typeface="Circ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6159760"/>
                  </a:ext>
                </a:extLst>
              </a:tr>
              <a:tr h="153712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b="1" dirty="0">
                          <a:latin typeface="Circe" panose="020B0502020203020203" pitchFamily="34" charset="-52"/>
                          <a:ea typeface="Circe"/>
                          <a:cs typeface="Circe"/>
                        </a:rPr>
                        <a:t>Access to a skilled workforce and strategic location (EU &amp; CIS markets)</a:t>
                      </a:r>
                      <a:endParaRPr lang="en-US" sz="3000" b="1" dirty="0">
                        <a:solidFill>
                          <a:srgbClr val="34871D"/>
                        </a:solidFill>
                        <a:latin typeface="Circe" panose="020B0502020203020203" pitchFamily="34" charset="-52"/>
                        <a:cs typeface="Circ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6693745"/>
                  </a:ext>
                </a:extLst>
              </a:tr>
              <a:tr h="153712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b="1" dirty="0">
                          <a:solidFill>
                            <a:schemeClr val="tx1"/>
                          </a:solidFill>
                          <a:latin typeface="Circe" panose="020B0502020203020203" pitchFamily="34" charset="-52"/>
                          <a:ea typeface="Circe"/>
                          <a:cs typeface="Circe"/>
                        </a:rPr>
                        <a:t>Versatile support for various investment types </a:t>
                      </a:r>
                      <a:br>
                        <a:rPr lang="en-US" sz="3000" b="1" dirty="0">
                          <a:solidFill>
                            <a:schemeClr val="tx1"/>
                          </a:solidFill>
                          <a:latin typeface="Circe" panose="020B0502020203020203" pitchFamily="34" charset="-52"/>
                          <a:ea typeface="Circe"/>
                          <a:cs typeface="Circe"/>
                        </a:rPr>
                      </a:br>
                      <a:r>
                        <a:rPr lang="en-US" sz="3000" b="1" dirty="0">
                          <a:solidFill>
                            <a:schemeClr val="tx1"/>
                          </a:solidFill>
                          <a:latin typeface="Circe" panose="020B0502020203020203" pitchFamily="34" charset="-52"/>
                          <a:ea typeface="Circe"/>
                          <a:cs typeface="Circe"/>
                        </a:rPr>
                        <a:t>(new facilities, expansions, diversification)</a:t>
                      </a:r>
                      <a:endParaRPr lang="en-US" sz="3000" b="1" dirty="0">
                        <a:solidFill>
                          <a:schemeClr val="tx1"/>
                        </a:solidFill>
                        <a:latin typeface="Circe" panose="020B0502020203020203" pitchFamily="34" charset="-52"/>
                        <a:cs typeface="Circ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2425668"/>
                  </a:ext>
                </a:extLst>
              </a:tr>
              <a:tr h="153712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000" b="1" dirty="0">
                          <a:solidFill>
                            <a:schemeClr val="tx1"/>
                          </a:solidFill>
                          <a:latin typeface="Circe" panose="020B0502020203020203" pitchFamily="34" charset="-52"/>
                          <a:ea typeface="Circe"/>
                          <a:cs typeface="Circe"/>
                        </a:rPr>
                        <a:t>Efficient application process with transparent timelines</a:t>
                      </a:r>
                      <a:endParaRPr lang="en-US" sz="3000" b="1" dirty="0">
                        <a:solidFill>
                          <a:srgbClr val="34871D"/>
                        </a:solidFill>
                        <a:latin typeface="Circe" panose="020B0502020203020203" pitchFamily="34" charset="-52"/>
                        <a:cs typeface="Circe"/>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0983270"/>
                  </a:ext>
                </a:extLst>
              </a:tr>
            </a:tbl>
          </a:graphicData>
        </a:graphic>
      </p:graphicFrame>
      <p:pic>
        <p:nvPicPr>
          <p:cNvPr id="27" name="Picture 26">
            <a:extLst>
              <a:ext uri="{FF2B5EF4-FFF2-40B4-BE49-F238E27FC236}">
                <a16:creationId xmlns:a16="http://schemas.microsoft.com/office/drawing/2014/main" id="{6A6C66A7-9951-437C-9121-F57BCB1D4620}"/>
              </a:ext>
            </a:extLst>
          </p:cNvPr>
          <p:cNvPicPr>
            <a:picLocks noChangeAspect="1"/>
          </p:cNvPicPr>
          <p:nvPr/>
        </p:nvPicPr>
        <p:blipFill>
          <a:blip r:embed="rId9">
            <a:duotone>
              <a:prstClr val="black"/>
              <a:schemeClr val="accent3">
                <a:tint val="45000"/>
                <a:satMod val="400000"/>
              </a:schemeClr>
            </a:duotone>
          </a:blip>
          <a:stretch/>
        </p:blipFill>
        <p:spPr bwMode="auto">
          <a:xfrm>
            <a:off x="1322003" y="3375174"/>
            <a:ext cx="956740" cy="956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a:extLst>
              <a:ext uri="{FF2B5EF4-FFF2-40B4-BE49-F238E27FC236}">
                <a16:creationId xmlns:a16="http://schemas.microsoft.com/office/drawing/2014/main" id="{B38C6E80-B91C-BB43-4685-66BB0379DD37}"/>
              </a:ext>
            </a:extLst>
          </p:cNvPr>
          <p:cNvSpPr txBox="1">
            <a:spLocks/>
          </p:cNvSpPr>
          <p:nvPr/>
        </p:nvSpPr>
        <p:spPr>
          <a:xfrm>
            <a:off x="13288231" y="7466463"/>
            <a:ext cx="9091709" cy="753439"/>
          </a:xfrm>
          <a:prstGeom prst="rect">
            <a:avLst/>
          </a:prstGeom>
        </p:spPr>
        <p:txBody>
          <a:bodyPr vert="horz" wrap="square" lIns="0" tIns="14632" rIns="0" bIns="0"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defRPr sz="4800" b="1" kern="1200" spc="291">
                <a:solidFill>
                  <a:srgbClr val="2A527D"/>
                </a:solidFill>
                <a:latin typeface="Calibri"/>
                <a:ea typeface="+mj-ea"/>
                <a:cs typeface="Calibri"/>
              </a:defRPr>
            </a:lvl1pPr>
          </a:lstStyle>
          <a:p>
            <a:r>
              <a:rPr lang="en-US" b="0" dirty="0" err="1">
                <a:solidFill>
                  <a:schemeClr val="bg1"/>
                </a:solidFill>
              </a:rPr>
              <a:t>office@invest.gov.md</a:t>
            </a:r>
            <a:endParaRPr lang="en-US" b="0" dirty="0">
              <a:solidFill>
                <a:schemeClr val="bg1"/>
              </a:solidFill>
            </a:endParaRPr>
          </a:p>
        </p:txBody>
      </p:sp>
      <p:sp>
        <p:nvSpPr>
          <p:cNvPr id="7" name="object 7">
            <a:extLst>
              <a:ext uri="{FF2B5EF4-FFF2-40B4-BE49-F238E27FC236}">
                <a16:creationId xmlns:a16="http://schemas.microsoft.com/office/drawing/2014/main" id="{7E832BE1-571C-0F22-9C08-55337A44340B}"/>
              </a:ext>
            </a:extLst>
          </p:cNvPr>
          <p:cNvSpPr txBox="1">
            <a:spLocks/>
          </p:cNvSpPr>
          <p:nvPr/>
        </p:nvSpPr>
        <p:spPr>
          <a:xfrm>
            <a:off x="13288231" y="4945632"/>
            <a:ext cx="9091709" cy="2138433"/>
          </a:xfrm>
          <a:prstGeom prst="rect">
            <a:avLst/>
          </a:prstGeom>
        </p:spPr>
        <p:txBody>
          <a:bodyPr vert="horz" wrap="square" lIns="0" tIns="14632" rIns="0" bIns="0" rtlCol="0">
            <a:spAutoFit/>
          </a:bodyPr>
          <a:lstStyle>
            <a:lvl1pPr>
              <a:defRPr sz="4450" b="1" i="0">
                <a:solidFill>
                  <a:schemeClr val="tx1"/>
                </a:solidFill>
                <a:latin typeface="Calibri"/>
                <a:ea typeface="+mj-ea"/>
                <a:cs typeface="Calibri"/>
              </a:defRPr>
            </a:lvl1pPr>
          </a:lstStyle>
          <a:p>
            <a:pPr marL="15403" marR="6161" algn="l" defTabSz="1108984" hangingPunct="1">
              <a:spcBef>
                <a:spcPts val="115"/>
              </a:spcBef>
              <a:tabLst>
                <a:tab pos="797082" algn="l"/>
                <a:tab pos="2613044" algn="l"/>
                <a:tab pos="3506393" algn="l"/>
                <a:tab pos="6040114" algn="l"/>
                <a:tab pos="6313509" algn="l"/>
                <a:tab pos="6587675" algn="l"/>
                <a:tab pos="7013556" algn="l"/>
                <a:tab pos="9686670" algn="l"/>
                <a:tab pos="11799901" algn="l"/>
                <a:tab pos="12886552" algn="l"/>
              </a:tabLst>
            </a:pPr>
            <a:r>
              <a:rPr lang="ro-RO" sz="13800" kern="1200" spc="291" dirty="0" err="1">
                <a:solidFill>
                  <a:schemeClr val="bg1"/>
                </a:solidFill>
              </a:rPr>
              <a:t>Reach</a:t>
            </a:r>
            <a:r>
              <a:rPr lang="ro-RO" sz="13800" kern="1200" spc="291" dirty="0">
                <a:solidFill>
                  <a:schemeClr val="bg1"/>
                </a:solidFill>
              </a:rPr>
              <a:t> out.</a:t>
            </a:r>
            <a:endParaRPr lang="en-US" sz="13800" kern="1200" dirty="0">
              <a:solidFill>
                <a:schemeClr val="bg1"/>
              </a:solidFill>
            </a:endParaRPr>
          </a:p>
        </p:txBody>
      </p:sp>
    </p:spTree>
    <p:extLst>
      <p:ext uri="{BB962C8B-B14F-4D97-AF65-F5344CB8AC3E}">
        <p14:creationId xmlns:p14="http://schemas.microsoft.com/office/powerpoint/2010/main" val="4209753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u6vTTov4tipAgnvPK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2TJRps13pODt.E00llYIF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75Ke8UJh2eMgmbt3ekk3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STMPx.R_WPgVnMBRTWg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AWqtXTryTe_DASxhgJi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EUloY1IOQaq3Im7BsuCT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oynlB0yePFvtqTSoydB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8kKa_hZtbErjStG1zIT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rqV5vw40Tivx0CH7CLrP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2Nat4zrMTI30pSh.ySf4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AvB7eTzi1.cVQAHPJlG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Xkj1G2Dj6TocGDF5q1LX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eMxEjti09Hjybo_I4zV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D7fO9_D9XaHbeso0iSB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cqs0J0XyitbZfLx.Dnn7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iBDb5uLrVXI8zQw_gOR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9N1bbrclaibNdS8BG3Uiw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E_pJz95zexE6XczM6_l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_b3EkzFl_g0bV8QUpr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ADH2pZz7xFiGmsr5tA7u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b89AWxcH8POTzE5QCxr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G8.p7d2TWO6bWtExWMtQ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q_KuTvP8UzMlk6214446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03A3ReHKv12GIkOeV12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soYsv77UV3JlR8_ZjKi.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P.0eHT4uTpAKN_xX60GC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0yz8.sjJGl1IraksoMd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faNWpA_x.30UpYHzLkH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JSg6AlUiq2eQoRiikl.t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cxkhMmGtjJAnXOxx_5x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_Template1">
  <a:themeElements>
    <a:clrScheme name="New_Template1">
      <a:dk1>
        <a:srgbClr val="000000"/>
      </a:dk1>
      <a:lt1>
        <a:srgbClr val="FFFFFF"/>
      </a:lt1>
      <a:dk2>
        <a:srgbClr val="A7A7A7"/>
      </a:dk2>
      <a:lt2>
        <a:srgbClr val="535353"/>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Circe"/>
        <a:ea typeface="Circe"/>
        <a:cs typeface="Circe"/>
      </a:majorFont>
      <a:minorFont>
        <a:latin typeface="Circe"/>
        <a:ea typeface="Circe"/>
        <a:cs typeface="Circe"/>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Circe Light"/>
            <a:ea typeface="Circe Light"/>
            <a:cs typeface="Circe Light"/>
            <a:sym typeface="Circ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48646</TotalTime>
  <Words>1080</Words>
  <Application>Microsoft Office PowerPoint</Application>
  <PresentationFormat>Custom</PresentationFormat>
  <Paragraphs>134</Paragraphs>
  <Slides>8</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20" baseType="lpstr">
      <vt:lpstr>Arial</vt:lpstr>
      <vt:lpstr>Calibri</vt:lpstr>
      <vt:lpstr>Calibri Light</vt:lpstr>
      <vt:lpstr>Circe</vt:lpstr>
      <vt:lpstr>Circe Bold</vt:lpstr>
      <vt:lpstr>Circe Light</vt:lpstr>
      <vt:lpstr>Symbol</vt:lpstr>
      <vt:lpstr>Wingdings</vt:lpstr>
      <vt:lpstr>Master English</vt:lpstr>
      <vt:lpstr>2_Office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 Moldova</dc:title>
  <dc:creator>Invest Moldova</dc:creator>
  <cp:lastModifiedBy>user</cp:lastModifiedBy>
  <cp:revision>697</cp:revision>
  <dcterms:created xsi:type="dcterms:W3CDTF">2020-01-15T15:48:11Z</dcterms:created>
  <dcterms:modified xsi:type="dcterms:W3CDTF">2025-02-17T12:59:32Z</dcterms:modified>
</cp:coreProperties>
</file>